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5"/>
  </p:notesMasterIdLst>
  <p:sldIdLst>
    <p:sldId id="257" r:id="rId2"/>
    <p:sldId id="269" r:id="rId3"/>
    <p:sldId id="277" r:id="rId4"/>
    <p:sldId id="270" r:id="rId5"/>
    <p:sldId id="489" r:id="rId6"/>
    <p:sldId id="710" r:id="rId7"/>
    <p:sldId id="340" r:id="rId8"/>
    <p:sldId id="716" r:id="rId9"/>
    <p:sldId id="801" r:id="rId10"/>
    <p:sldId id="704" r:id="rId11"/>
    <p:sldId id="709" r:id="rId12"/>
    <p:sldId id="715" r:id="rId13"/>
    <p:sldId id="421" r:id="rId14"/>
    <p:sldId id="660" r:id="rId15"/>
    <p:sldId id="724" r:id="rId16"/>
    <p:sldId id="725" r:id="rId17"/>
    <p:sldId id="726" r:id="rId18"/>
    <p:sldId id="727" r:id="rId19"/>
    <p:sldId id="733" r:id="rId20"/>
    <p:sldId id="736" r:id="rId21"/>
    <p:sldId id="742" r:id="rId22"/>
    <p:sldId id="743" r:id="rId23"/>
    <p:sldId id="287" r:id="rId24"/>
    <p:sldId id="746" r:id="rId25"/>
    <p:sldId id="747" r:id="rId26"/>
    <p:sldId id="721" r:id="rId27"/>
    <p:sldId id="717" r:id="rId28"/>
    <p:sldId id="748" r:id="rId29"/>
    <p:sldId id="799" r:id="rId30"/>
    <p:sldId id="750" r:id="rId31"/>
    <p:sldId id="751" r:id="rId32"/>
    <p:sldId id="752" r:id="rId33"/>
    <p:sldId id="753" r:id="rId34"/>
    <p:sldId id="718" r:id="rId35"/>
    <p:sldId id="754" r:id="rId36"/>
    <p:sldId id="755" r:id="rId37"/>
    <p:sldId id="756" r:id="rId38"/>
    <p:sldId id="294" r:id="rId39"/>
    <p:sldId id="759" r:id="rId40"/>
    <p:sldId id="760" r:id="rId41"/>
    <p:sldId id="761" r:id="rId42"/>
    <p:sldId id="762" r:id="rId43"/>
    <p:sldId id="763" r:id="rId44"/>
    <p:sldId id="765" r:id="rId45"/>
    <p:sldId id="766" r:id="rId46"/>
    <p:sldId id="739" r:id="rId47"/>
    <p:sldId id="740" r:id="rId48"/>
    <p:sldId id="659" r:id="rId49"/>
    <p:sldId id="741" r:id="rId50"/>
    <p:sldId id="767" r:id="rId51"/>
    <p:sldId id="768" r:id="rId52"/>
    <p:sldId id="769" r:id="rId53"/>
    <p:sldId id="771" r:id="rId54"/>
    <p:sldId id="798" r:id="rId55"/>
    <p:sldId id="591" r:id="rId56"/>
    <p:sldId id="802" r:id="rId57"/>
    <p:sldId id="836" r:id="rId58"/>
    <p:sldId id="837" r:id="rId59"/>
    <p:sldId id="838" r:id="rId60"/>
    <p:sldId id="839" r:id="rId61"/>
    <p:sldId id="840" r:id="rId62"/>
    <p:sldId id="841" r:id="rId63"/>
    <p:sldId id="842" r:id="rId64"/>
    <p:sldId id="843" r:id="rId65"/>
    <p:sldId id="844" r:id="rId66"/>
    <p:sldId id="845" r:id="rId67"/>
    <p:sldId id="846" r:id="rId68"/>
    <p:sldId id="847" r:id="rId69"/>
    <p:sldId id="848" r:id="rId70"/>
    <p:sldId id="849" r:id="rId71"/>
    <p:sldId id="803" r:id="rId72"/>
    <p:sldId id="327" r:id="rId73"/>
    <p:sldId id="601" r:id="rId74"/>
    <p:sldId id="602" r:id="rId75"/>
    <p:sldId id="599" r:id="rId76"/>
    <p:sldId id="603" r:id="rId77"/>
    <p:sldId id="260" r:id="rId78"/>
    <p:sldId id="325" r:id="rId79"/>
    <p:sldId id="288" r:id="rId80"/>
    <p:sldId id="286" r:id="rId81"/>
    <p:sldId id="290" r:id="rId82"/>
    <p:sldId id="291" r:id="rId83"/>
    <p:sldId id="296" r:id="rId84"/>
    <p:sldId id="297" r:id="rId85"/>
    <p:sldId id="298" r:id="rId86"/>
    <p:sldId id="299" r:id="rId87"/>
    <p:sldId id="300" r:id="rId88"/>
    <p:sldId id="303" r:id="rId89"/>
    <p:sldId id="304" r:id="rId90"/>
    <p:sldId id="306" r:id="rId91"/>
    <p:sldId id="285" r:id="rId92"/>
    <p:sldId id="326" r:id="rId93"/>
    <p:sldId id="575" r:id="rId94"/>
    <p:sldId id="576" r:id="rId95"/>
    <p:sldId id="577" r:id="rId96"/>
    <p:sldId id="578" r:id="rId97"/>
    <p:sldId id="580" r:id="rId98"/>
    <p:sldId id="581" r:id="rId99"/>
    <p:sldId id="582" r:id="rId100"/>
    <p:sldId id="583" r:id="rId101"/>
    <p:sldId id="584" r:id="rId102"/>
    <p:sldId id="585" r:id="rId103"/>
    <p:sldId id="330" r:id="rId104"/>
    <p:sldId id="316" r:id="rId105"/>
    <p:sldId id="317" r:id="rId106"/>
    <p:sldId id="318" r:id="rId107"/>
    <p:sldId id="321" r:id="rId108"/>
    <p:sldId id="322" r:id="rId109"/>
    <p:sldId id="323" r:id="rId110"/>
    <p:sldId id="324" r:id="rId111"/>
    <p:sldId id="261" r:id="rId112"/>
    <p:sldId id="816" r:id="rId113"/>
    <p:sldId id="817" r:id="rId114"/>
    <p:sldId id="818" r:id="rId115"/>
    <p:sldId id="819" r:id="rId116"/>
    <p:sldId id="850" r:id="rId117"/>
    <p:sldId id="821" r:id="rId118"/>
    <p:sldId id="822" r:id="rId119"/>
    <p:sldId id="851" r:id="rId120"/>
    <p:sldId id="824" r:id="rId121"/>
    <p:sldId id="852" r:id="rId122"/>
    <p:sldId id="853" r:id="rId123"/>
    <p:sldId id="827" r:id="rId124"/>
    <p:sldId id="828" r:id="rId125"/>
    <p:sldId id="829" r:id="rId126"/>
    <p:sldId id="830" r:id="rId127"/>
    <p:sldId id="831" r:id="rId128"/>
    <p:sldId id="617" r:id="rId129"/>
    <p:sldId id="832" r:id="rId130"/>
    <p:sldId id="833" r:id="rId131"/>
    <p:sldId id="834" r:id="rId132"/>
    <p:sldId id="835" r:id="rId133"/>
    <p:sldId id="280" r:id="rId1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38ADF-7053-422D-AE67-DD47E87C40CC}" type="datetimeFigureOut">
              <a:rPr lang="en-US" smtClean="0"/>
              <a:t>9/28/2023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1101A-C506-44E2-A982-EE90CC606C70}" type="slidenum">
              <a:rPr lang="en-US" smtClean="0"/>
              <a:t>‹#›</a:t>
            </a:fld>
            <a:endParaRPr lang="en-US"/>
          </a:p>
        </p:txBody>
      </p:sp>
    </p:spTree>
    <p:extLst>
      <p:ext uri="{BB962C8B-B14F-4D97-AF65-F5344CB8AC3E}">
        <p14:creationId xmlns:p14="http://schemas.microsoft.com/office/powerpoint/2010/main" val="3985741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3423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0137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03965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885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98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701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421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8268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301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08175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9343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88296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8561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2084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7842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5561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5024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8865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747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30416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7612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068381" y="9063658"/>
            <a:ext cx="3112379" cy="477122"/>
          </a:xfrm>
          <a:prstGeom prst="rect">
            <a:avLst/>
          </a:prstGeom>
        </p:spPr>
        <p:txBody>
          <a:bodyPr lIns="94183" tIns="47093" rIns="94183" bIns="47093"/>
          <a:lstStyle/>
          <a:p>
            <a:pPr defTabSz="931774">
              <a:defRPr/>
            </a:pPr>
            <a:fld id="{50CA7389-E3C9-4797-95C8-7BAAF3882C43}" type="slidenum">
              <a:rPr lang="en-US">
                <a:solidFill>
                  <a:prstClr val="black"/>
                </a:solidFill>
                <a:latin typeface="Calibri"/>
              </a:rPr>
              <a:pPr defTabSz="931774">
                <a:defRPr/>
              </a:pPr>
              <a:t>43</a:t>
            </a:fld>
            <a:endParaRPr lang="en-US" dirty="0">
              <a:solidFill>
                <a:prstClr val="black"/>
              </a:solidFill>
              <a:latin typeface="Calibri"/>
            </a:endParaRPr>
          </a:p>
        </p:txBody>
      </p:sp>
    </p:spTree>
    <p:extLst>
      <p:ext uri="{BB962C8B-B14F-4D97-AF65-F5344CB8AC3E}">
        <p14:creationId xmlns:p14="http://schemas.microsoft.com/office/powerpoint/2010/main" val="257349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66762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40893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3774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3984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9864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13822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1590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620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5086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38740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1635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8261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Rarely comes up because of public records laws.  Caution after executive session for union/labor negotiations.</a:t>
            </a:r>
          </a:p>
        </p:txBody>
      </p:sp>
      <p:sp>
        <p:nvSpPr>
          <p:cNvPr id="4" name="Slide Number Placeholder 3"/>
          <p:cNvSpPr>
            <a:spLocks noGrp="1"/>
          </p:cNvSpPr>
          <p:nvPr>
            <p:ph type="sldNum" sz="quarter" idx="5"/>
          </p:nvPr>
        </p:nvSpPr>
        <p:spPr/>
        <p:txBody>
          <a:bodyPr/>
          <a:lstStyle/>
          <a:p>
            <a:fld id="{82C2FD1B-12FE-409D-B6F6-2C76EB4DA85F}" type="slidenum">
              <a:rPr lang="en-US" smtClean="0"/>
              <a:t>85</a:t>
            </a:fld>
            <a:endParaRPr lang="en-US"/>
          </a:p>
        </p:txBody>
      </p:sp>
    </p:spTree>
    <p:extLst>
      <p:ext uri="{BB962C8B-B14F-4D97-AF65-F5344CB8AC3E}">
        <p14:creationId xmlns:p14="http://schemas.microsoft.com/office/powerpoint/2010/main" val="471813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C2FD1B-12FE-409D-B6F6-2C76EB4DA85F}" type="slidenum">
              <a:rPr lang="en-US" smtClean="0"/>
              <a:t>106</a:t>
            </a:fld>
            <a:endParaRPr lang="en-US"/>
          </a:p>
        </p:txBody>
      </p:sp>
    </p:spTree>
    <p:extLst>
      <p:ext uri="{BB962C8B-B14F-4D97-AF65-F5344CB8AC3E}">
        <p14:creationId xmlns:p14="http://schemas.microsoft.com/office/powerpoint/2010/main" val="949554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C2FD1B-12FE-409D-B6F6-2C76EB4DA85F}" type="slidenum">
              <a:rPr lang="en-US" smtClean="0"/>
              <a:t>107</a:t>
            </a:fld>
            <a:endParaRPr lang="en-US"/>
          </a:p>
        </p:txBody>
      </p:sp>
    </p:spTree>
    <p:extLst>
      <p:ext uri="{BB962C8B-B14F-4D97-AF65-F5344CB8AC3E}">
        <p14:creationId xmlns:p14="http://schemas.microsoft.com/office/powerpoint/2010/main" val="2776201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5840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98985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8767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7358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7169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04E81-EC77-607F-3A1B-D43C07C2E1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BD562F-8AD1-2E95-6201-565E691275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C5C97D-B718-5F9F-5249-078D18BD479A}"/>
              </a:ext>
            </a:extLst>
          </p:cNvPr>
          <p:cNvSpPr>
            <a:spLocks noGrp="1"/>
          </p:cNvSpPr>
          <p:nvPr>
            <p:ph type="dt" sz="half" idx="10"/>
          </p:nvPr>
        </p:nvSpPr>
        <p:spPr/>
        <p:txBody>
          <a:bodyPr/>
          <a:lstStyle/>
          <a:p>
            <a:fld id="{0BF5B642-1EA5-4357-956C-4A8F37C8C0EE}" type="datetimeFigureOut">
              <a:rPr lang="en-US" smtClean="0"/>
              <a:t>9/28/2023</a:t>
            </a:fld>
            <a:endParaRPr lang="en-US"/>
          </a:p>
        </p:txBody>
      </p:sp>
      <p:sp>
        <p:nvSpPr>
          <p:cNvPr id="5" name="Footer Placeholder 4">
            <a:extLst>
              <a:ext uri="{FF2B5EF4-FFF2-40B4-BE49-F238E27FC236}">
                <a16:creationId xmlns:a16="http://schemas.microsoft.com/office/drawing/2014/main" id="{BF76C608-CCFE-4BBD-6333-AD658A62B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12A0AB-8DA0-E105-23A2-AE018CE783FE}"/>
              </a:ext>
            </a:extLst>
          </p:cNvPr>
          <p:cNvSpPr>
            <a:spLocks noGrp="1"/>
          </p:cNvSpPr>
          <p:nvPr>
            <p:ph type="sldNum" sz="quarter" idx="12"/>
          </p:nvPr>
        </p:nvSpPr>
        <p:spPr/>
        <p:txBody>
          <a:bodyPr/>
          <a:lstStyle/>
          <a:p>
            <a:fld id="{FB0B9E0A-C7A0-4A2D-B926-4458838AC917}" type="slidenum">
              <a:rPr lang="en-US" smtClean="0"/>
              <a:t>‹#›</a:t>
            </a:fld>
            <a:endParaRPr lang="en-US"/>
          </a:p>
        </p:txBody>
      </p:sp>
    </p:spTree>
    <p:extLst>
      <p:ext uri="{BB962C8B-B14F-4D97-AF65-F5344CB8AC3E}">
        <p14:creationId xmlns:p14="http://schemas.microsoft.com/office/powerpoint/2010/main" val="122967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F9AC-7672-41A0-CA31-AB848B1A2F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DD54B0-686F-3F0E-BB86-3C927812E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F9150-8F71-9915-699C-3D802DD519CC}"/>
              </a:ext>
            </a:extLst>
          </p:cNvPr>
          <p:cNvSpPr>
            <a:spLocks noGrp="1"/>
          </p:cNvSpPr>
          <p:nvPr>
            <p:ph type="dt" sz="half" idx="10"/>
          </p:nvPr>
        </p:nvSpPr>
        <p:spPr/>
        <p:txBody>
          <a:bodyPr/>
          <a:lstStyle/>
          <a:p>
            <a:fld id="{0BF5B642-1EA5-4357-956C-4A8F37C8C0EE}" type="datetimeFigureOut">
              <a:rPr lang="en-US" smtClean="0"/>
              <a:t>9/28/2023</a:t>
            </a:fld>
            <a:endParaRPr lang="en-US"/>
          </a:p>
        </p:txBody>
      </p:sp>
      <p:sp>
        <p:nvSpPr>
          <p:cNvPr id="5" name="Footer Placeholder 4">
            <a:extLst>
              <a:ext uri="{FF2B5EF4-FFF2-40B4-BE49-F238E27FC236}">
                <a16:creationId xmlns:a16="http://schemas.microsoft.com/office/drawing/2014/main" id="{D72427BD-A1D7-21F5-2C73-A0F2E48B2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CB7BC-5AAB-5660-23A2-A9CA0412079D}"/>
              </a:ext>
            </a:extLst>
          </p:cNvPr>
          <p:cNvSpPr>
            <a:spLocks noGrp="1"/>
          </p:cNvSpPr>
          <p:nvPr>
            <p:ph type="sldNum" sz="quarter" idx="12"/>
          </p:nvPr>
        </p:nvSpPr>
        <p:spPr/>
        <p:txBody>
          <a:bodyPr/>
          <a:lstStyle/>
          <a:p>
            <a:fld id="{FB0B9E0A-C7A0-4A2D-B926-4458838AC917}" type="slidenum">
              <a:rPr lang="en-US" smtClean="0"/>
              <a:t>‹#›</a:t>
            </a:fld>
            <a:endParaRPr lang="en-US"/>
          </a:p>
        </p:txBody>
      </p:sp>
    </p:spTree>
    <p:extLst>
      <p:ext uri="{BB962C8B-B14F-4D97-AF65-F5344CB8AC3E}">
        <p14:creationId xmlns:p14="http://schemas.microsoft.com/office/powerpoint/2010/main" val="588739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F16B3F-007B-E054-9375-51694AE722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9375FB-4A84-3513-49FE-77990BFB1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CCA33-91D7-1F7C-E086-B59BA0019218}"/>
              </a:ext>
            </a:extLst>
          </p:cNvPr>
          <p:cNvSpPr>
            <a:spLocks noGrp="1"/>
          </p:cNvSpPr>
          <p:nvPr>
            <p:ph type="dt" sz="half" idx="10"/>
          </p:nvPr>
        </p:nvSpPr>
        <p:spPr/>
        <p:txBody>
          <a:bodyPr/>
          <a:lstStyle/>
          <a:p>
            <a:fld id="{0BF5B642-1EA5-4357-956C-4A8F37C8C0EE}" type="datetimeFigureOut">
              <a:rPr lang="en-US" smtClean="0"/>
              <a:t>9/28/2023</a:t>
            </a:fld>
            <a:endParaRPr lang="en-US"/>
          </a:p>
        </p:txBody>
      </p:sp>
      <p:sp>
        <p:nvSpPr>
          <p:cNvPr id="5" name="Footer Placeholder 4">
            <a:extLst>
              <a:ext uri="{FF2B5EF4-FFF2-40B4-BE49-F238E27FC236}">
                <a16:creationId xmlns:a16="http://schemas.microsoft.com/office/drawing/2014/main" id="{792EC08D-B283-F774-4D38-0F2631491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398D2-0CF8-2BA7-A9FD-E91716DD9719}"/>
              </a:ext>
            </a:extLst>
          </p:cNvPr>
          <p:cNvSpPr>
            <a:spLocks noGrp="1"/>
          </p:cNvSpPr>
          <p:nvPr>
            <p:ph type="sldNum" sz="quarter" idx="12"/>
          </p:nvPr>
        </p:nvSpPr>
        <p:spPr/>
        <p:txBody>
          <a:bodyPr/>
          <a:lstStyle/>
          <a:p>
            <a:fld id="{FB0B9E0A-C7A0-4A2D-B926-4458838AC917}" type="slidenum">
              <a:rPr lang="en-US" smtClean="0"/>
              <a:t>‹#›</a:t>
            </a:fld>
            <a:endParaRPr lang="en-US"/>
          </a:p>
        </p:txBody>
      </p:sp>
    </p:spTree>
    <p:extLst>
      <p:ext uri="{BB962C8B-B14F-4D97-AF65-F5344CB8AC3E}">
        <p14:creationId xmlns:p14="http://schemas.microsoft.com/office/powerpoint/2010/main" val="51133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hape 6"/>
          <p:cNvSpPr>
            <a:spLocks noGrp="1"/>
          </p:cNvSpPr>
          <p:nvPr>
            <p:ph type="body" idx="1" hasCustomPrompt="1"/>
          </p:nvPr>
        </p:nvSpPr>
        <p:spPr>
          <a:xfrm>
            <a:off x="1127618" y="3107531"/>
            <a:ext cx="5288190" cy="794743"/>
          </a:xfrm>
          <a:prstGeom prst="rect">
            <a:avLst/>
          </a:prstGeom>
        </p:spPr>
        <p:txBody>
          <a:bodyPr anchor="t">
            <a:noAutofit/>
          </a:bodyPr>
          <a:lstStyle>
            <a:lvl1pPr marL="0" indent="0" algn="ctr">
              <a:spcBef>
                <a:spcPts val="0"/>
              </a:spcBef>
              <a:buSzTx/>
              <a:buNone/>
              <a:defRPr sz="2398">
                <a:solidFill>
                  <a:schemeClr val="bg1"/>
                </a:solidFill>
              </a:defRPr>
            </a:lvl1pPr>
            <a:lvl2pPr marL="0" indent="172875" algn="ctr">
              <a:spcBef>
                <a:spcPts val="0"/>
              </a:spcBef>
              <a:buSzTx/>
              <a:buNone/>
              <a:defRPr sz="2398">
                <a:solidFill>
                  <a:schemeClr val="bg1"/>
                </a:solidFill>
              </a:defRPr>
            </a:lvl2pPr>
            <a:lvl3pPr marL="0" indent="345749" algn="ctr">
              <a:spcBef>
                <a:spcPts val="0"/>
              </a:spcBef>
              <a:buSzTx/>
              <a:buNone/>
              <a:defRPr sz="2398">
                <a:solidFill>
                  <a:schemeClr val="bg1"/>
                </a:solidFill>
              </a:defRPr>
            </a:lvl3pPr>
            <a:lvl4pPr marL="0" indent="518625" algn="ctr">
              <a:spcBef>
                <a:spcPts val="0"/>
              </a:spcBef>
              <a:buSzTx/>
              <a:buNone/>
              <a:defRPr sz="2398">
                <a:solidFill>
                  <a:schemeClr val="bg1"/>
                </a:solidFill>
              </a:defRPr>
            </a:lvl4pPr>
            <a:lvl5pPr marL="0" indent="691500" algn="ctr">
              <a:spcBef>
                <a:spcPts val="0"/>
              </a:spcBef>
              <a:buSzTx/>
              <a:buNone/>
              <a:defRPr sz="2398">
                <a:solidFill>
                  <a:schemeClr val="bg1"/>
                </a:solidFill>
              </a:defRPr>
            </a:lvl5pPr>
          </a:lstStyle>
          <a:p>
            <a:pPr lvl="0">
              <a:defRPr sz="1800" cap="none" spc="0">
                <a:solidFill>
                  <a:srgbClr val="000000"/>
                </a:solidFill>
              </a:defRPr>
            </a:pPr>
            <a:r>
              <a:rPr lang="en-PH" sz="2398" cap="small" spc="266" dirty="0">
                <a:solidFill>
                  <a:srgbClr val="FFF9E9"/>
                </a:solidFill>
              </a:rPr>
              <a:t>Summary Here</a:t>
            </a:r>
          </a:p>
        </p:txBody>
      </p:sp>
      <p:pic>
        <p:nvPicPr>
          <p:cNvPr id="4" name="pasted-image.pdf"/>
          <p:cNvPicPr/>
          <p:nvPr userDrawn="1"/>
        </p:nvPicPr>
        <p:blipFill>
          <a:blip r:embed="rId3"/>
          <a:stretch>
            <a:fillRect/>
          </a:stretch>
        </p:blipFill>
        <p:spPr>
          <a:xfrm>
            <a:off x="1127620" y="2926072"/>
            <a:ext cx="5288190" cy="81977"/>
          </a:xfrm>
          <a:prstGeom prst="rect">
            <a:avLst/>
          </a:prstGeom>
          <a:ln w="12700">
            <a:miter lim="400000"/>
          </a:ln>
        </p:spPr>
      </p:pic>
      <p:sp>
        <p:nvSpPr>
          <p:cNvPr id="2" name="Title 1"/>
          <p:cNvSpPr>
            <a:spLocks noGrp="1"/>
          </p:cNvSpPr>
          <p:nvPr>
            <p:ph type="title" hasCustomPrompt="1"/>
          </p:nvPr>
        </p:nvSpPr>
        <p:spPr>
          <a:xfrm>
            <a:off x="1127618" y="1720565"/>
            <a:ext cx="5288190" cy="1134070"/>
          </a:xfrm>
        </p:spPr>
        <p:txBody>
          <a:bodyPr anchor="b">
            <a:noAutofit/>
          </a:bodyPr>
          <a:lstStyle>
            <a:lvl1pPr>
              <a:defRPr sz="4529" i="1">
                <a:solidFill>
                  <a:schemeClr val="bg1"/>
                </a:solidFill>
              </a:defRPr>
            </a:lvl1pPr>
          </a:lstStyle>
          <a:p>
            <a:r>
              <a:rPr lang="en-US" dirty="0"/>
              <a:t>Title Here</a:t>
            </a:r>
            <a:endParaRPr lang="en-PH" dirty="0"/>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53095" y="5143500"/>
            <a:ext cx="2637236" cy="1353508"/>
          </a:xfrm>
          <a:prstGeom prst="rect">
            <a:avLst/>
          </a:prstGeom>
        </p:spPr>
      </p:pic>
    </p:spTree>
    <p:extLst>
      <p:ext uri="{BB962C8B-B14F-4D97-AF65-F5344CB8AC3E}">
        <p14:creationId xmlns:p14="http://schemas.microsoft.com/office/powerpoint/2010/main" val="138434181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 Center">
    <p:bg>
      <p:bgPr>
        <a:solidFill>
          <a:srgbClr val="FFFFFF"/>
        </a:solidFill>
        <a:effectLst/>
      </p:bgPr>
    </p:bg>
    <p:spTree>
      <p:nvGrpSpPr>
        <p:cNvPr id="1" name=""/>
        <p:cNvGrpSpPr/>
        <p:nvPr/>
      </p:nvGrpSpPr>
      <p:grpSpPr>
        <a:xfrm>
          <a:off x="0" y="0"/>
          <a:ext cx="0" cy="0"/>
          <a:chOff x="0" y="0"/>
          <a:chExt cx="0" cy="0"/>
        </a:xfrm>
      </p:grpSpPr>
      <p:sp>
        <p:nvSpPr>
          <p:cNvPr id="11" name="Shape 11"/>
          <p:cNvSpPr>
            <a:spLocks noGrp="1"/>
          </p:cNvSpPr>
          <p:nvPr>
            <p:ph type="title" hasCustomPrompt="1"/>
          </p:nvPr>
        </p:nvSpPr>
        <p:spPr>
          <a:xfrm>
            <a:off x="1192530" y="321470"/>
            <a:ext cx="9806940" cy="1002982"/>
          </a:xfrm>
          <a:prstGeom prst="rect">
            <a:avLst/>
          </a:prstGeom>
          <a:ln w="12700">
            <a:miter lim="400000"/>
          </a:ln>
        </p:spPr>
        <p:txBody>
          <a:bodyPr lIns="0" tIns="0" rIns="0" bIns="0" anchor="b">
            <a:noAutofit/>
          </a:bodyPr>
          <a:lstStyle>
            <a:lvl1pPr>
              <a:defRPr lang="en-PH" sz="4130" cap="small" spc="286" dirty="0">
                <a:solidFill>
                  <a:srgbClr val="486C44"/>
                </a:solidFill>
                <a:sym typeface="Times New Roman"/>
              </a:defRPr>
            </a:lvl1pPr>
          </a:lstStyle>
          <a:p>
            <a:pPr lvl="0"/>
            <a:r>
              <a:rPr lang="en-PH" sz="4130" cap="small" spc="286" dirty="0">
                <a:solidFill>
                  <a:srgbClr val="486C44"/>
                </a:solidFill>
              </a:rPr>
              <a:t>Slide Title</a:t>
            </a:r>
            <a:endParaRPr lang="en-PH" sz="4529" i="1" dirty="0">
              <a:solidFill>
                <a:srgbClr val="486C44"/>
              </a:solidFill>
              <a:latin typeface="+mn-lt"/>
              <a:ea typeface="Times New Roman"/>
              <a:cs typeface="Times New Roman"/>
              <a:sym typeface="Times New Roman"/>
            </a:endParaRPr>
          </a:p>
        </p:txBody>
      </p:sp>
      <p:pic>
        <p:nvPicPr>
          <p:cNvPr id="5" name="pasted-image.pdf"/>
          <p:cNvPicPr/>
          <p:nvPr userDrawn="1"/>
        </p:nvPicPr>
        <p:blipFill>
          <a:blip r:embed="rId2"/>
          <a:stretch>
            <a:fillRect/>
          </a:stretch>
        </p:blipFill>
        <p:spPr>
          <a:xfrm>
            <a:off x="3024730" y="1282245"/>
            <a:ext cx="6142543" cy="87837"/>
          </a:xfrm>
          <a:prstGeom prst="rect">
            <a:avLst/>
          </a:prstGeom>
          <a:ln w="12700">
            <a:miter lim="400000"/>
          </a:ln>
        </p:spPr>
      </p:pic>
      <p:pic>
        <p:nvPicPr>
          <p:cNvPr id="7" name="Picture 2" descr="C:\Users\chai_0123\Desktop\RGB_Horizontal_Fron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167813" y="6195323"/>
            <a:ext cx="2684797" cy="425614"/>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type="body" sz="quarter" idx="10"/>
          </p:nvPr>
        </p:nvSpPr>
        <p:spPr>
          <a:xfrm>
            <a:off x="1166813" y="1607343"/>
            <a:ext cx="9858375" cy="4768454"/>
          </a:xfrm>
        </p:spPr>
        <p:txBody>
          <a:bodyPr anchor="t">
            <a:normAutofit/>
          </a:bodyPr>
          <a:lstStyle>
            <a:lvl1pPr>
              <a:spcBef>
                <a:spcPts val="757"/>
              </a:spcBef>
              <a:defRPr sz="2265">
                <a:solidFill>
                  <a:schemeClr val="tx2"/>
                </a:solidFill>
              </a:defRPr>
            </a:lvl1pPr>
            <a:lvl2pPr>
              <a:spcBef>
                <a:spcPts val="757"/>
              </a:spcBef>
              <a:defRPr sz="2265">
                <a:solidFill>
                  <a:schemeClr val="tx2"/>
                </a:solidFill>
              </a:defRPr>
            </a:lvl2pPr>
            <a:lvl3pPr>
              <a:spcBef>
                <a:spcPts val="757"/>
              </a:spcBef>
              <a:defRPr sz="2265">
                <a:solidFill>
                  <a:schemeClr val="tx2"/>
                </a:solidFill>
              </a:defRPr>
            </a:lvl3pPr>
            <a:lvl4pPr>
              <a:spcBef>
                <a:spcPts val="757"/>
              </a:spcBef>
              <a:defRPr sz="2265">
                <a:solidFill>
                  <a:schemeClr val="tx2"/>
                </a:solidFill>
              </a:defRPr>
            </a:lvl4pPr>
            <a:lvl5pPr>
              <a:spcBef>
                <a:spcPts val="757"/>
              </a:spcBef>
              <a:defRPr sz="2265">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Tree>
    <p:extLst>
      <p:ext uri="{BB962C8B-B14F-4D97-AF65-F5344CB8AC3E}">
        <p14:creationId xmlns:p14="http://schemas.microsoft.com/office/powerpoint/2010/main" val="408115124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 Center">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asted-image.pdf"/>
          <p:cNvPicPr/>
          <p:nvPr userDrawn="1"/>
        </p:nvPicPr>
        <p:blipFill>
          <a:blip r:embed="rId3"/>
          <a:stretch>
            <a:fillRect/>
          </a:stretch>
        </p:blipFill>
        <p:spPr>
          <a:xfrm>
            <a:off x="-653878" y="775615"/>
            <a:ext cx="6245114" cy="3117729"/>
          </a:xfrm>
          <a:prstGeom prst="rect">
            <a:avLst/>
          </a:prstGeom>
          <a:ln w="12700">
            <a:miter lim="400000"/>
          </a:ln>
        </p:spPr>
      </p:pic>
      <p:sp>
        <p:nvSpPr>
          <p:cNvPr id="11" name="Shape 11"/>
          <p:cNvSpPr>
            <a:spLocks noGrp="1"/>
          </p:cNvSpPr>
          <p:nvPr>
            <p:ph type="title" hasCustomPrompt="1"/>
          </p:nvPr>
        </p:nvSpPr>
        <p:spPr>
          <a:xfrm>
            <a:off x="131935" y="1146830"/>
            <a:ext cx="4929187" cy="2321719"/>
          </a:xfrm>
          <a:prstGeom prst="rect">
            <a:avLst/>
          </a:prstGeom>
          <a:ln w="12700">
            <a:miter lim="400000"/>
          </a:ln>
        </p:spPr>
        <p:txBody>
          <a:bodyPr lIns="0" tIns="0" rIns="0" bIns="0" anchor="ctr">
            <a:noAutofit/>
          </a:bodyPr>
          <a:lstStyle>
            <a:lvl1pPr>
              <a:defRPr lang="en-PH" sz="4529" i="1" dirty="0">
                <a:solidFill>
                  <a:srgbClr val="486C44"/>
                </a:solidFill>
                <a:ea typeface="Times New Roman"/>
                <a:cs typeface="Times New Roman"/>
                <a:sym typeface="Times New Roman"/>
              </a:defRPr>
            </a:lvl1pPr>
          </a:lstStyle>
          <a:p>
            <a:pPr lvl="0"/>
            <a:r>
              <a:rPr lang="en-PH" sz="4529" i="1" dirty="0">
                <a:solidFill>
                  <a:srgbClr val="486C44"/>
                </a:solidFill>
                <a:latin typeface="+mn-lt"/>
                <a:ea typeface="Times New Roman"/>
                <a:cs typeface="Times New Roman"/>
                <a:sym typeface="Times New Roman"/>
              </a:rPr>
              <a:t>Subtitle</a:t>
            </a:r>
            <a:br>
              <a:rPr lang="en-PH" sz="4529" i="1" dirty="0">
                <a:solidFill>
                  <a:srgbClr val="486C44"/>
                </a:solidFill>
                <a:latin typeface="+mn-lt"/>
                <a:ea typeface="Times New Roman"/>
                <a:cs typeface="Times New Roman"/>
                <a:sym typeface="Times New Roman"/>
              </a:rPr>
            </a:br>
            <a:r>
              <a:rPr lang="en-PH" sz="4529" i="1" dirty="0">
                <a:solidFill>
                  <a:srgbClr val="486C44"/>
                </a:solidFill>
                <a:latin typeface="+mn-lt"/>
                <a:ea typeface="Times New Roman"/>
                <a:cs typeface="Times New Roman"/>
                <a:sym typeface="Times New Roman"/>
              </a:rPr>
              <a:t>Here</a:t>
            </a:r>
          </a:p>
        </p:txBody>
      </p:sp>
    </p:spTree>
    <p:extLst>
      <p:ext uri="{BB962C8B-B14F-4D97-AF65-F5344CB8AC3E}">
        <p14:creationId xmlns:p14="http://schemas.microsoft.com/office/powerpoint/2010/main" val="298122089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 Top">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6" name="pasted-image.pdf"/>
          <p:cNvPicPr/>
          <p:nvPr userDrawn="1"/>
        </p:nvPicPr>
        <p:blipFill>
          <a:blip r:embed="rId3"/>
          <a:stretch>
            <a:fillRect/>
          </a:stretch>
        </p:blipFill>
        <p:spPr>
          <a:xfrm>
            <a:off x="2492690" y="1740521"/>
            <a:ext cx="7227035" cy="3376960"/>
          </a:xfrm>
          <a:prstGeom prst="rect">
            <a:avLst/>
          </a:prstGeom>
          <a:ln w="12700">
            <a:miter lim="400000"/>
          </a:ln>
        </p:spPr>
      </p:pic>
      <p:sp>
        <p:nvSpPr>
          <p:cNvPr id="16" name="Shape 16"/>
          <p:cNvSpPr>
            <a:spLocks noGrp="1"/>
          </p:cNvSpPr>
          <p:nvPr>
            <p:ph type="title" hasCustomPrompt="1"/>
          </p:nvPr>
        </p:nvSpPr>
        <p:spPr>
          <a:xfrm>
            <a:off x="2881314" y="1714501"/>
            <a:ext cx="6643688" cy="1518046"/>
          </a:xfrm>
          <a:prstGeom prst="rect">
            <a:avLst/>
          </a:prstGeom>
          <a:ln w="12700">
            <a:miter lim="400000"/>
          </a:ln>
        </p:spPr>
        <p:txBody>
          <a:bodyPr lIns="0" tIns="0" rIns="0" bIns="0" anchor="b">
            <a:noAutofit/>
          </a:bodyPr>
          <a:lstStyle>
            <a:lvl1pPr>
              <a:defRPr lang="en-PH" i="1" dirty="0">
                <a:solidFill>
                  <a:srgbClr val="FFF9E9"/>
                </a:solidFill>
              </a:defRPr>
            </a:lvl1pPr>
          </a:lstStyle>
          <a:p>
            <a:pPr lvl="0"/>
            <a:r>
              <a:rPr lang="en-PH" sz="4529" i="1" dirty="0">
                <a:solidFill>
                  <a:srgbClr val="FFF9E9"/>
                </a:solidFill>
              </a:rPr>
              <a:t>Title Here</a:t>
            </a:r>
          </a:p>
        </p:txBody>
      </p:sp>
      <p:pic>
        <p:nvPicPr>
          <p:cNvPr id="7" name="pasted-image.pdf"/>
          <p:cNvPicPr/>
          <p:nvPr userDrawn="1"/>
        </p:nvPicPr>
        <p:blipFill>
          <a:blip r:embed="rId4"/>
          <a:stretch>
            <a:fillRect/>
          </a:stretch>
        </p:blipFill>
        <p:spPr>
          <a:xfrm>
            <a:off x="3556481" y="3371465"/>
            <a:ext cx="5310474" cy="82321"/>
          </a:xfrm>
          <a:prstGeom prst="rect">
            <a:avLst/>
          </a:prstGeom>
          <a:ln w="12700">
            <a:miter lim="400000"/>
          </a:ln>
        </p:spPr>
      </p:pic>
      <p:sp>
        <p:nvSpPr>
          <p:cNvPr id="9" name="Text Placeholder 8"/>
          <p:cNvSpPr>
            <a:spLocks noGrp="1"/>
          </p:cNvSpPr>
          <p:nvPr>
            <p:ph type="body" sz="quarter" idx="10" hasCustomPrompt="1"/>
          </p:nvPr>
        </p:nvSpPr>
        <p:spPr>
          <a:xfrm>
            <a:off x="2809874" y="3412258"/>
            <a:ext cx="6715125" cy="873993"/>
          </a:xfrm>
          <a:ln w="12700">
            <a:miter lim="400000"/>
          </a:ln>
        </p:spPr>
        <p:txBody>
          <a:bodyPr lIns="0" tIns="0" rIns="0" bIns="0" anchor="t">
            <a:normAutofit/>
          </a:bodyPr>
          <a:lstStyle>
            <a:lvl1pPr>
              <a:defRPr lang="en-PH" sz="2398" cap="small" spc="266" dirty="0">
                <a:solidFill>
                  <a:srgbClr val="FFF9E9"/>
                </a:solidFill>
                <a:latin typeface="Times New Roman"/>
                <a:ea typeface="Times New Roman"/>
                <a:cs typeface="Times New Roman"/>
                <a:sym typeface="Times New Roman"/>
              </a:defRPr>
            </a:lvl1pPr>
          </a:lstStyle>
          <a:p>
            <a:pPr marL="0" lvl="0" indent="0" algn="ctr" defTabSz="441791">
              <a:spcBef>
                <a:spcPts val="3176"/>
              </a:spcBef>
              <a:buSzPct val="75000"/>
              <a:buNone/>
            </a:pPr>
            <a:r>
              <a:rPr lang="en-PH" sz="2398" cap="small" spc="121" dirty="0">
                <a:solidFill>
                  <a:srgbClr val="FFF9E9"/>
                </a:solidFill>
              </a:rPr>
              <a:t>Summary Here</a:t>
            </a:r>
          </a:p>
        </p:txBody>
      </p:sp>
      <p:pic>
        <p:nvPicPr>
          <p:cNvPr id="11" name="pasted-image.pdf"/>
          <p:cNvPicPr/>
          <p:nvPr userDrawn="1"/>
        </p:nvPicPr>
        <p:blipFill>
          <a:blip r:embed="rId5"/>
          <a:stretch>
            <a:fillRect/>
          </a:stretch>
        </p:blipFill>
        <p:spPr>
          <a:xfrm>
            <a:off x="4760881" y="5054202"/>
            <a:ext cx="2964657" cy="1750219"/>
          </a:xfrm>
          <a:prstGeom prst="rect">
            <a:avLst/>
          </a:prstGeom>
          <a:ln w="12700">
            <a:miter lim="400000"/>
          </a:ln>
        </p:spPr>
      </p:pic>
    </p:spTree>
    <p:extLst>
      <p:ext uri="{BB962C8B-B14F-4D97-AF65-F5344CB8AC3E}">
        <p14:creationId xmlns:p14="http://schemas.microsoft.com/office/powerpoint/2010/main" val="326696997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 Center">
    <p:bg>
      <p:bgPr>
        <a:solidFill>
          <a:srgbClr val="FFFFFF"/>
        </a:solidFill>
        <a:effectLst/>
      </p:bgPr>
    </p:bg>
    <p:spTree>
      <p:nvGrpSpPr>
        <p:cNvPr id="1" name=""/>
        <p:cNvGrpSpPr/>
        <p:nvPr/>
      </p:nvGrpSpPr>
      <p:grpSpPr>
        <a:xfrm>
          <a:off x="0" y="0"/>
          <a:ext cx="0" cy="0"/>
          <a:chOff x="0" y="0"/>
          <a:chExt cx="0" cy="0"/>
        </a:xfrm>
      </p:grpSpPr>
      <p:sp>
        <p:nvSpPr>
          <p:cNvPr id="11" name="Shape 11"/>
          <p:cNvSpPr>
            <a:spLocks noGrp="1"/>
          </p:cNvSpPr>
          <p:nvPr>
            <p:ph type="title" hasCustomPrompt="1"/>
          </p:nvPr>
        </p:nvSpPr>
        <p:spPr>
          <a:xfrm>
            <a:off x="1192531" y="321471"/>
            <a:ext cx="9806940" cy="1002983"/>
          </a:xfrm>
          <a:prstGeom prst="rect">
            <a:avLst/>
          </a:prstGeom>
          <a:ln w="12700">
            <a:miter lim="400000"/>
          </a:ln>
        </p:spPr>
        <p:txBody>
          <a:bodyPr lIns="0" tIns="0" rIns="0" bIns="0" anchor="b">
            <a:noAutofit/>
          </a:bodyPr>
          <a:lstStyle>
            <a:lvl1pPr>
              <a:defRPr lang="en-PH" sz="2848" cap="small" spc="200" dirty="0">
                <a:solidFill>
                  <a:srgbClr val="486C44"/>
                </a:solidFill>
                <a:sym typeface="Times New Roman"/>
              </a:defRPr>
            </a:lvl1pPr>
          </a:lstStyle>
          <a:p>
            <a:pPr lvl="0"/>
            <a:r>
              <a:rPr lang="en-PH" sz="2848" cap="small" spc="200" dirty="0">
                <a:solidFill>
                  <a:srgbClr val="486C44"/>
                </a:solidFill>
              </a:rPr>
              <a:t>Slide Title</a:t>
            </a:r>
            <a:endParaRPr lang="en-PH" sz="3164" i="1" dirty="0">
              <a:solidFill>
                <a:srgbClr val="486C44"/>
              </a:solidFill>
              <a:latin typeface="+mn-lt"/>
              <a:ea typeface="Times New Roman"/>
              <a:cs typeface="Times New Roman"/>
              <a:sym typeface="Times New Roman"/>
            </a:endParaRPr>
          </a:p>
        </p:txBody>
      </p:sp>
      <p:pic>
        <p:nvPicPr>
          <p:cNvPr id="5" name="pasted-image.pdf"/>
          <p:cNvPicPr/>
          <p:nvPr userDrawn="1"/>
        </p:nvPicPr>
        <p:blipFill>
          <a:blip r:embed="rId2"/>
          <a:stretch>
            <a:fillRect/>
          </a:stretch>
        </p:blipFill>
        <p:spPr>
          <a:xfrm>
            <a:off x="3024730" y="1282247"/>
            <a:ext cx="6142543" cy="87837"/>
          </a:xfrm>
          <a:prstGeom prst="rect">
            <a:avLst/>
          </a:prstGeom>
          <a:ln w="12700">
            <a:miter lim="400000"/>
          </a:ln>
        </p:spPr>
      </p:pic>
      <p:sp>
        <p:nvSpPr>
          <p:cNvPr id="3" name="Text Placeholder 2"/>
          <p:cNvSpPr>
            <a:spLocks noGrp="1"/>
          </p:cNvSpPr>
          <p:nvPr>
            <p:ph type="body" sz="quarter" idx="10"/>
          </p:nvPr>
        </p:nvSpPr>
        <p:spPr>
          <a:xfrm>
            <a:off x="1166814" y="1607346"/>
            <a:ext cx="9858375" cy="4768453"/>
          </a:xfrm>
        </p:spPr>
        <p:txBody>
          <a:bodyPr anchor="t">
            <a:normAutofit/>
          </a:bodyPr>
          <a:lstStyle>
            <a:lvl1pPr>
              <a:spcBef>
                <a:spcPts val="527"/>
              </a:spcBef>
              <a:defRPr sz="1582">
                <a:solidFill>
                  <a:schemeClr val="tx2"/>
                </a:solidFill>
              </a:defRPr>
            </a:lvl1pPr>
            <a:lvl2pPr>
              <a:spcBef>
                <a:spcPts val="527"/>
              </a:spcBef>
              <a:defRPr sz="1582">
                <a:solidFill>
                  <a:schemeClr val="tx2"/>
                </a:solidFill>
              </a:defRPr>
            </a:lvl2pPr>
            <a:lvl3pPr>
              <a:spcBef>
                <a:spcPts val="527"/>
              </a:spcBef>
              <a:defRPr sz="1582">
                <a:solidFill>
                  <a:schemeClr val="tx2"/>
                </a:solidFill>
              </a:defRPr>
            </a:lvl3pPr>
            <a:lvl4pPr>
              <a:spcBef>
                <a:spcPts val="527"/>
              </a:spcBef>
              <a:defRPr sz="1582">
                <a:solidFill>
                  <a:schemeClr val="tx2"/>
                </a:solidFill>
              </a:defRPr>
            </a:lvl4pPr>
            <a:lvl5pPr>
              <a:spcBef>
                <a:spcPts val="527"/>
              </a:spcBef>
              <a:defRPr sz="1582">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Tree>
    <p:extLst>
      <p:ext uri="{BB962C8B-B14F-4D97-AF65-F5344CB8AC3E}">
        <p14:creationId xmlns:p14="http://schemas.microsoft.com/office/powerpoint/2010/main" val="21065335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440AB-ACCB-6A90-416C-6C9AA0A7B5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E69D93-B413-00B6-D068-8FBBE181A0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EAFBE-2006-4E59-6879-5756A6F7BDDB}"/>
              </a:ext>
            </a:extLst>
          </p:cNvPr>
          <p:cNvSpPr>
            <a:spLocks noGrp="1"/>
          </p:cNvSpPr>
          <p:nvPr>
            <p:ph type="dt" sz="half" idx="10"/>
          </p:nvPr>
        </p:nvSpPr>
        <p:spPr/>
        <p:txBody>
          <a:bodyPr/>
          <a:lstStyle/>
          <a:p>
            <a:fld id="{0BF5B642-1EA5-4357-956C-4A8F37C8C0EE}" type="datetimeFigureOut">
              <a:rPr lang="en-US" smtClean="0"/>
              <a:t>9/28/2023</a:t>
            </a:fld>
            <a:endParaRPr lang="en-US"/>
          </a:p>
        </p:txBody>
      </p:sp>
      <p:sp>
        <p:nvSpPr>
          <p:cNvPr id="5" name="Footer Placeholder 4">
            <a:extLst>
              <a:ext uri="{FF2B5EF4-FFF2-40B4-BE49-F238E27FC236}">
                <a16:creationId xmlns:a16="http://schemas.microsoft.com/office/drawing/2014/main" id="{E71931B3-7B79-5BD8-029C-539E2CCD38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C002E5-2105-B298-5460-71E5E50D3A7C}"/>
              </a:ext>
            </a:extLst>
          </p:cNvPr>
          <p:cNvSpPr>
            <a:spLocks noGrp="1"/>
          </p:cNvSpPr>
          <p:nvPr>
            <p:ph type="sldNum" sz="quarter" idx="12"/>
          </p:nvPr>
        </p:nvSpPr>
        <p:spPr/>
        <p:txBody>
          <a:bodyPr/>
          <a:lstStyle/>
          <a:p>
            <a:fld id="{FB0B9E0A-C7A0-4A2D-B926-4458838AC917}" type="slidenum">
              <a:rPr lang="en-US" smtClean="0"/>
              <a:t>‹#›</a:t>
            </a:fld>
            <a:endParaRPr lang="en-US"/>
          </a:p>
        </p:txBody>
      </p:sp>
    </p:spTree>
    <p:extLst>
      <p:ext uri="{BB962C8B-B14F-4D97-AF65-F5344CB8AC3E}">
        <p14:creationId xmlns:p14="http://schemas.microsoft.com/office/powerpoint/2010/main" val="200060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E80A0-5A5E-E950-33C0-3BBF7CE3E9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70B42A-41C1-B703-E3F5-8944C4AADD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74D6FA-130A-A82B-DDA9-9146FCCAAD7C}"/>
              </a:ext>
            </a:extLst>
          </p:cNvPr>
          <p:cNvSpPr>
            <a:spLocks noGrp="1"/>
          </p:cNvSpPr>
          <p:nvPr>
            <p:ph type="dt" sz="half" idx="10"/>
          </p:nvPr>
        </p:nvSpPr>
        <p:spPr/>
        <p:txBody>
          <a:bodyPr/>
          <a:lstStyle/>
          <a:p>
            <a:fld id="{0BF5B642-1EA5-4357-956C-4A8F37C8C0EE}" type="datetimeFigureOut">
              <a:rPr lang="en-US" smtClean="0"/>
              <a:t>9/28/2023</a:t>
            </a:fld>
            <a:endParaRPr lang="en-US"/>
          </a:p>
        </p:txBody>
      </p:sp>
      <p:sp>
        <p:nvSpPr>
          <p:cNvPr id="5" name="Footer Placeholder 4">
            <a:extLst>
              <a:ext uri="{FF2B5EF4-FFF2-40B4-BE49-F238E27FC236}">
                <a16:creationId xmlns:a16="http://schemas.microsoft.com/office/drawing/2014/main" id="{37A5D3E1-2AC2-A0D0-C52F-84D2F71DA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16A99-5580-BE92-F1B4-CB63EFA41C59}"/>
              </a:ext>
            </a:extLst>
          </p:cNvPr>
          <p:cNvSpPr>
            <a:spLocks noGrp="1"/>
          </p:cNvSpPr>
          <p:nvPr>
            <p:ph type="sldNum" sz="quarter" idx="12"/>
          </p:nvPr>
        </p:nvSpPr>
        <p:spPr/>
        <p:txBody>
          <a:bodyPr/>
          <a:lstStyle/>
          <a:p>
            <a:fld id="{FB0B9E0A-C7A0-4A2D-B926-4458838AC917}" type="slidenum">
              <a:rPr lang="en-US" smtClean="0"/>
              <a:t>‹#›</a:t>
            </a:fld>
            <a:endParaRPr lang="en-US"/>
          </a:p>
        </p:txBody>
      </p:sp>
    </p:spTree>
    <p:extLst>
      <p:ext uri="{BB962C8B-B14F-4D97-AF65-F5344CB8AC3E}">
        <p14:creationId xmlns:p14="http://schemas.microsoft.com/office/powerpoint/2010/main" val="1596063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DB7E-0DD3-0E62-3739-6B423697F3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697C2F-A8AE-EC73-37A7-30C7D0FCBA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2D848F-6D2A-5314-8972-598063CA11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008E62-3E04-4280-123A-488E7C62FC02}"/>
              </a:ext>
            </a:extLst>
          </p:cNvPr>
          <p:cNvSpPr>
            <a:spLocks noGrp="1"/>
          </p:cNvSpPr>
          <p:nvPr>
            <p:ph type="dt" sz="half" idx="10"/>
          </p:nvPr>
        </p:nvSpPr>
        <p:spPr/>
        <p:txBody>
          <a:bodyPr/>
          <a:lstStyle/>
          <a:p>
            <a:fld id="{0BF5B642-1EA5-4357-956C-4A8F37C8C0EE}" type="datetimeFigureOut">
              <a:rPr lang="en-US" smtClean="0"/>
              <a:t>9/28/2023</a:t>
            </a:fld>
            <a:endParaRPr lang="en-US"/>
          </a:p>
        </p:txBody>
      </p:sp>
      <p:sp>
        <p:nvSpPr>
          <p:cNvPr id="6" name="Footer Placeholder 5">
            <a:extLst>
              <a:ext uri="{FF2B5EF4-FFF2-40B4-BE49-F238E27FC236}">
                <a16:creationId xmlns:a16="http://schemas.microsoft.com/office/drawing/2014/main" id="{8E8BFDBB-B987-BBF7-9CA3-1B64D720E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463FB-E741-C928-E477-581E2667B410}"/>
              </a:ext>
            </a:extLst>
          </p:cNvPr>
          <p:cNvSpPr>
            <a:spLocks noGrp="1"/>
          </p:cNvSpPr>
          <p:nvPr>
            <p:ph type="sldNum" sz="quarter" idx="12"/>
          </p:nvPr>
        </p:nvSpPr>
        <p:spPr/>
        <p:txBody>
          <a:bodyPr/>
          <a:lstStyle/>
          <a:p>
            <a:fld id="{FB0B9E0A-C7A0-4A2D-B926-4458838AC917}" type="slidenum">
              <a:rPr lang="en-US" smtClean="0"/>
              <a:t>‹#›</a:t>
            </a:fld>
            <a:endParaRPr lang="en-US"/>
          </a:p>
        </p:txBody>
      </p:sp>
    </p:spTree>
    <p:extLst>
      <p:ext uri="{BB962C8B-B14F-4D97-AF65-F5344CB8AC3E}">
        <p14:creationId xmlns:p14="http://schemas.microsoft.com/office/powerpoint/2010/main" val="2155310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A2217-CB99-375C-33BD-88863C4478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24DBA0-AD88-6DDE-437F-3CB38E9BD0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5FE7-08C6-081F-92DB-672B0C5366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2F438C-D718-02A3-606E-A2C934E572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074DC7-4151-95A8-E0AF-B71FD0E2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399CAB-6BAC-05F8-E660-63093579A407}"/>
              </a:ext>
            </a:extLst>
          </p:cNvPr>
          <p:cNvSpPr>
            <a:spLocks noGrp="1"/>
          </p:cNvSpPr>
          <p:nvPr>
            <p:ph type="dt" sz="half" idx="10"/>
          </p:nvPr>
        </p:nvSpPr>
        <p:spPr/>
        <p:txBody>
          <a:bodyPr/>
          <a:lstStyle/>
          <a:p>
            <a:fld id="{0BF5B642-1EA5-4357-956C-4A8F37C8C0EE}" type="datetimeFigureOut">
              <a:rPr lang="en-US" smtClean="0"/>
              <a:t>9/28/2023</a:t>
            </a:fld>
            <a:endParaRPr lang="en-US"/>
          </a:p>
        </p:txBody>
      </p:sp>
      <p:sp>
        <p:nvSpPr>
          <p:cNvPr id="8" name="Footer Placeholder 7">
            <a:extLst>
              <a:ext uri="{FF2B5EF4-FFF2-40B4-BE49-F238E27FC236}">
                <a16:creationId xmlns:a16="http://schemas.microsoft.com/office/drawing/2014/main" id="{50BD4327-7D14-7920-D662-E77279DCB2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51B65A-F99D-75E9-2C36-3818CD13813B}"/>
              </a:ext>
            </a:extLst>
          </p:cNvPr>
          <p:cNvSpPr>
            <a:spLocks noGrp="1"/>
          </p:cNvSpPr>
          <p:nvPr>
            <p:ph type="sldNum" sz="quarter" idx="12"/>
          </p:nvPr>
        </p:nvSpPr>
        <p:spPr/>
        <p:txBody>
          <a:bodyPr/>
          <a:lstStyle/>
          <a:p>
            <a:fld id="{FB0B9E0A-C7A0-4A2D-B926-4458838AC917}" type="slidenum">
              <a:rPr lang="en-US" smtClean="0"/>
              <a:t>‹#›</a:t>
            </a:fld>
            <a:endParaRPr lang="en-US"/>
          </a:p>
        </p:txBody>
      </p:sp>
    </p:spTree>
    <p:extLst>
      <p:ext uri="{BB962C8B-B14F-4D97-AF65-F5344CB8AC3E}">
        <p14:creationId xmlns:p14="http://schemas.microsoft.com/office/powerpoint/2010/main" val="3121691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9BEB-50DC-ADE1-CC13-C9675AA485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2958B1-3D5A-9AC9-DAC7-B8EB24BDB439}"/>
              </a:ext>
            </a:extLst>
          </p:cNvPr>
          <p:cNvSpPr>
            <a:spLocks noGrp="1"/>
          </p:cNvSpPr>
          <p:nvPr>
            <p:ph type="dt" sz="half" idx="10"/>
          </p:nvPr>
        </p:nvSpPr>
        <p:spPr/>
        <p:txBody>
          <a:bodyPr/>
          <a:lstStyle/>
          <a:p>
            <a:fld id="{0BF5B642-1EA5-4357-956C-4A8F37C8C0EE}" type="datetimeFigureOut">
              <a:rPr lang="en-US" smtClean="0"/>
              <a:t>9/28/2023</a:t>
            </a:fld>
            <a:endParaRPr lang="en-US"/>
          </a:p>
        </p:txBody>
      </p:sp>
      <p:sp>
        <p:nvSpPr>
          <p:cNvPr id="4" name="Footer Placeholder 3">
            <a:extLst>
              <a:ext uri="{FF2B5EF4-FFF2-40B4-BE49-F238E27FC236}">
                <a16:creationId xmlns:a16="http://schemas.microsoft.com/office/drawing/2014/main" id="{CC37EDCC-8539-15CD-9D3C-B63BC5CC28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F74C1E-473E-F2A0-29BB-77D36625C0B6}"/>
              </a:ext>
            </a:extLst>
          </p:cNvPr>
          <p:cNvSpPr>
            <a:spLocks noGrp="1"/>
          </p:cNvSpPr>
          <p:nvPr>
            <p:ph type="sldNum" sz="quarter" idx="12"/>
          </p:nvPr>
        </p:nvSpPr>
        <p:spPr/>
        <p:txBody>
          <a:bodyPr/>
          <a:lstStyle/>
          <a:p>
            <a:fld id="{FB0B9E0A-C7A0-4A2D-B926-4458838AC917}" type="slidenum">
              <a:rPr lang="en-US" smtClean="0"/>
              <a:t>‹#›</a:t>
            </a:fld>
            <a:endParaRPr lang="en-US"/>
          </a:p>
        </p:txBody>
      </p:sp>
    </p:spTree>
    <p:extLst>
      <p:ext uri="{BB962C8B-B14F-4D97-AF65-F5344CB8AC3E}">
        <p14:creationId xmlns:p14="http://schemas.microsoft.com/office/powerpoint/2010/main" val="1683889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ED0214-63C3-5247-E10C-AF07EAF357BE}"/>
              </a:ext>
            </a:extLst>
          </p:cNvPr>
          <p:cNvSpPr>
            <a:spLocks noGrp="1"/>
          </p:cNvSpPr>
          <p:nvPr>
            <p:ph type="dt" sz="half" idx="10"/>
          </p:nvPr>
        </p:nvSpPr>
        <p:spPr/>
        <p:txBody>
          <a:bodyPr/>
          <a:lstStyle/>
          <a:p>
            <a:fld id="{0BF5B642-1EA5-4357-956C-4A8F37C8C0EE}" type="datetimeFigureOut">
              <a:rPr lang="en-US" smtClean="0"/>
              <a:t>9/28/2023</a:t>
            </a:fld>
            <a:endParaRPr lang="en-US"/>
          </a:p>
        </p:txBody>
      </p:sp>
      <p:sp>
        <p:nvSpPr>
          <p:cNvPr id="3" name="Footer Placeholder 2">
            <a:extLst>
              <a:ext uri="{FF2B5EF4-FFF2-40B4-BE49-F238E27FC236}">
                <a16:creationId xmlns:a16="http://schemas.microsoft.com/office/drawing/2014/main" id="{29FAB169-C788-7FCA-C431-4F07F932BD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98E77F-1100-0272-EEFC-1D8B5758D842}"/>
              </a:ext>
            </a:extLst>
          </p:cNvPr>
          <p:cNvSpPr>
            <a:spLocks noGrp="1"/>
          </p:cNvSpPr>
          <p:nvPr>
            <p:ph type="sldNum" sz="quarter" idx="12"/>
          </p:nvPr>
        </p:nvSpPr>
        <p:spPr/>
        <p:txBody>
          <a:bodyPr/>
          <a:lstStyle/>
          <a:p>
            <a:fld id="{FB0B9E0A-C7A0-4A2D-B926-4458838AC917}" type="slidenum">
              <a:rPr lang="en-US" smtClean="0"/>
              <a:t>‹#›</a:t>
            </a:fld>
            <a:endParaRPr lang="en-US"/>
          </a:p>
        </p:txBody>
      </p:sp>
    </p:spTree>
    <p:extLst>
      <p:ext uri="{BB962C8B-B14F-4D97-AF65-F5344CB8AC3E}">
        <p14:creationId xmlns:p14="http://schemas.microsoft.com/office/powerpoint/2010/main" val="162359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49D6-735C-E7A7-B137-5F99EA4527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2DFBD6-6CD6-3FD3-D74C-A32137F377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DB6479-0C6F-2863-B165-B5623111A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8D219-FA2D-4D6D-7132-F49E03449D9D}"/>
              </a:ext>
            </a:extLst>
          </p:cNvPr>
          <p:cNvSpPr>
            <a:spLocks noGrp="1"/>
          </p:cNvSpPr>
          <p:nvPr>
            <p:ph type="dt" sz="half" idx="10"/>
          </p:nvPr>
        </p:nvSpPr>
        <p:spPr/>
        <p:txBody>
          <a:bodyPr/>
          <a:lstStyle/>
          <a:p>
            <a:fld id="{0BF5B642-1EA5-4357-956C-4A8F37C8C0EE}" type="datetimeFigureOut">
              <a:rPr lang="en-US" smtClean="0"/>
              <a:t>9/28/2023</a:t>
            </a:fld>
            <a:endParaRPr lang="en-US"/>
          </a:p>
        </p:txBody>
      </p:sp>
      <p:sp>
        <p:nvSpPr>
          <p:cNvPr id="6" name="Footer Placeholder 5">
            <a:extLst>
              <a:ext uri="{FF2B5EF4-FFF2-40B4-BE49-F238E27FC236}">
                <a16:creationId xmlns:a16="http://schemas.microsoft.com/office/drawing/2014/main" id="{489D1C9C-3B52-F8CC-246A-5D85498E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933F4A-560C-2F1E-EA07-676B56A7C22A}"/>
              </a:ext>
            </a:extLst>
          </p:cNvPr>
          <p:cNvSpPr>
            <a:spLocks noGrp="1"/>
          </p:cNvSpPr>
          <p:nvPr>
            <p:ph type="sldNum" sz="quarter" idx="12"/>
          </p:nvPr>
        </p:nvSpPr>
        <p:spPr/>
        <p:txBody>
          <a:bodyPr/>
          <a:lstStyle/>
          <a:p>
            <a:fld id="{FB0B9E0A-C7A0-4A2D-B926-4458838AC917}" type="slidenum">
              <a:rPr lang="en-US" smtClean="0"/>
              <a:t>‹#›</a:t>
            </a:fld>
            <a:endParaRPr lang="en-US"/>
          </a:p>
        </p:txBody>
      </p:sp>
    </p:spTree>
    <p:extLst>
      <p:ext uri="{BB962C8B-B14F-4D97-AF65-F5344CB8AC3E}">
        <p14:creationId xmlns:p14="http://schemas.microsoft.com/office/powerpoint/2010/main" val="2590866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6EF2-5290-98F3-4631-D243901F42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4EE1B-CCD0-5D8D-05EA-EC9FB50A7C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F9D81A-EA89-EC3A-B5C3-CE09DD132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660E18-AA73-3B68-17AB-D6AEB80ADC01}"/>
              </a:ext>
            </a:extLst>
          </p:cNvPr>
          <p:cNvSpPr>
            <a:spLocks noGrp="1"/>
          </p:cNvSpPr>
          <p:nvPr>
            <p:ph type="dt" sz="half" idx="10"/>
          </p:nvPr>
        </p:nvSpPr>
        <p:spPr/>
        <p:txBody>
          <a:bodyPr/>
          <a:lstStyle/>
          <a:p>
            <a:fld id="{0BF5B642-1EA5-4357-956C-4A8F37C8C0EE}" type="datetimeFigureOut">
              <a:rPr lang="en-US" smtClean="0"/>
              <a:t>9/28/2023</a:t>
            </a:fld>
            <a:endParaRPr lang="en-US"/>
          </a:p>
        </p:txBody>
      </p:sp>
      <p:sp>
        <p:nvSpPr>
          <p:cNvPr id="6" name="Footer Placeholder 5">
            <a:extLst>
              <a:ext uri="{FF2B5EF4-FFF2-40B4-BE49-F238E27FC236}">
                <a16:creationId xmlns:a16="http://schemas.microsoft.com/office/drawing/2014/main" id="{71D3D6A3-D835-AC12-C9CA-AEE9765E2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4DE23E-640C-B8FB-950E-210614BDFB7F}"/>
              </a:ext>
            </a:extLst>
          </p:cNvPr>
          <p:cNvSpPr>
            <a:spLocks noGrp="1"/>
          </p:cNvSpPr>
          <p:nvPr>
            <p:ph type="sldNum" sz="quarter" idx="12"/>
          </p:nvPr>
        </p:nvSpPr>
        <p:spPr/>
        <p:txBody>
          <a:bodyPr/>
          <a:lstStyle/>
          <a:p>
            <a:fld id="{FB0B9E0A-C7A0-4A2D-B926-4458838AC917}" type="slidenum">
              <a:rPr lang="en-US" smtClean="0"/>
              <a:t>‹#›</a:t>
            </a:fld>
            <a:endParaRPr lang="en-US"/>
          </a:p>
        </p:txBody>
      </p:sp>
    </p:spTree>
    <p:extLst>
      <p:ext uri="{BB962C8B-B14F-4D97-AF65-F5344CB8AC3E}">
        <p14:creationId xmlns:p14="http://schemas.microsoft.com/office/powerpoint/2010/main" val="227025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9ECA8E-D46F-B22F-1F9F-7FDE4919F5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56B44B-CDAE-8840-1A34-8DD70D679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DA3FE-8B82-DCBD-77BA-DD1BD5BBE8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5B642-1EA5-4357-956C-4A8F37C8C0EE}" type="datetimeFigureOut">
              <a:rPr lang="en-US" smtClean="0"/>
              <a:t>9/28/2023</a:t>
            </a:fld>
            <a:endParaRPr lang="en-US"/>
          </a:p>
        </p:txBody>
      </p:sp>
      <p:sp>
        <p:nvSpPr>
          <p:cNvPr id="5" name="Footer Placeholder 4">
            <a:extLst>
              <a:ext uri="{FF2B5EF4-FFF2-40B4-BE49-F238E27FC236}">
                <a16:creationId xmlns:a16="http://schemas.microsoft.com/office/drawing/2014/main" id="{058E9EA4-4B8A-F8A2-AC85-C78DB092A0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7682CE-C9A3-48E6-C92C-17F5DC9796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B9E0A-C7A0-4A2D-B926-4458838AC917}" type="slidenum">
              <a:rPr lang="en-US" smtClean="0"/>
              <a:t>‹#›</a:t>
            </a:fld>
            <a:endParaRPr lang="en-US"/>
          </a:p>
        </p:txBody>
      </p:sp>
    </p:spTree>
    <p:extLst>
      <p:ext uri="{BB962C8B-B14F-4D97-AF65-F5344CB8AC3E}">
        <p14:creationId xmlns:p14="http://schemas.microsoft.com/office/powerpoint/2010/main" val="2011885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imgres?imgurl=http://overcoming-depression.org/files/2012/03/man-in-prison-behind-bars-jail.jpg&amp;imgrefurl=http://overcoming-depression.org/forgiveness/man-in-prison-behind-bars-jail/&amp;usg=__vRvKCFwWxPEVobCxIvn8sHMhPvo=&amp;h=496&amp;w=752&amp;sz=52&amp;hl=en&amp;start=1&amp;zoom=1&amp;tbnid=yVViDySRcqb8bM:&amp;tbnh=93&amp;tbnw=141&amp;ei=ER7FT7afBYL48gTwqKTQCw&amp;prev=/search?q=man+behind+bars&amp;hl=en&amp;gbv=2&amp;tbm=isch&amp;itbs=1"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com/imgres?imgurl=http://www.schoolimprovement.com/docs/Stacks-of-money.jpg&amp;imgrefurl=http://www.schoolimprovement.com/common-core-360/blog/money-fix-schools/&amp;usg=__6hGQXy8JM8HnIjp61EUjxMH_uMc=&amp;h=309&amp;w=339&amp;sz=15&amp;hl=en&amp;start=11&amp;zoom=1&amp;tbnid=8kRIkifjsVYtYM:&amp;tbnh=108&amp;tbnw=119&amp;ei=Ch3FT_iCH8HJgQeDoqTfCQ&amp;prev=/search?q=two+stacks+of+money&amp;hl=en&amp;gbv=2&amp;tbm=isch&amp;itbs=1"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w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2.bin"/><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33"/>
          <p:cNvSpPr>
            <a:spLocks noGrp="1"/>
          </p:cNvSpPr>
          <p:nvPr>
            <p:ph type="body" idx="1"/>
          </p:nvPr>
        </p:nvSpPr>
        <p:spPr/>
        <p:txBody>
          <a:bodyPr/>
          <a:lstStyle>
            <a:lvl1pPr>
              <a:defRPr cap="small" spc="352">
                <a:solidFill>
                  <a:srgbClr val="FFF9E9"/>
                </a:solidFill>
                <a:latin typeface="Times New Roman"/>
                <a:ea typeface="Times New Roman"/>
                <a:cs typeface="Times New Roman"/>
                <a:sym typeface="Times New Roman"/>
              </a:defRPr>
            </a:lvl1pPr>
          </a:lstStyle>
          <a:p>
            <a:pPr lvl="0"/>
            <a:r>
              <a:rPr lang="en-PH" dirty="0"/>
              <a:t>September 29, 2023</a:t>
            </a:r>
          </a:p>
        </p:txBody>
      </p:sp>
      <p:sp>
        <p:nvSpPr>
          <p:cNvPr id="5" name="Title 4"/>
          <p:cNvSpPr>
            <a:spLocks noGrp="1"/>
          </p:cNvSpPr>
          <p:nvPr>
            <p:ph type="title"/>
          </p:nvPr>
        </p:nvSpPr>
        <p:spPr>
          <a:xfrm>
            <a:off x="889233" y="1792002"/>
            <a:ext cx="5654180" cy="1134070"/>
          </a:xfrm>
        </p:spPr>
        <p:txBody>
          <a:bodyPr/>
          <a:lstStyle/>
          <a:p>
            <a:pPr lvl="0" algn="ctr"/>
            <a:r>
              <a:rPr lang="en-PH" sz="3600" dirty="0"/>
              <a:t>City of Coral Gables Biennial Boards and Committees Ethics Training</a:t>
            </a:r>
          </a:p>
        </p:txBody>
      </p:sp>
      <p:pic>
        <p:nvPicPr>
          <p:cNvPr id="34" name="pasted-image.pdf"/>
          <p:cNvPicPr/>
          <p:nvPr/>
        </p:nvPicPr>
        <p:blipFill>
          <a:blip r:embed="rId2"/>
          <a:stretch>
            <a:fillRect/>
          </a:stretch>
        </p:blipFill>
        <p:spPr>
          <a:xfrm>
            <a:off x="1876783" y="2926073"/>
            <a:ext cx="4490803" cy="8197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0D88-6524-4319-9106-A8309FA0796B}"/>
              </a:ext>
            </a:extLst>
          </p:cNvPr>
          <p:cNvSpPr>
            <a:spLocks noGrp="1"/>
          </p:cNvSpPr>
          <p:nvPr>
            <p:ph type="title"/>
          </p:nvPr>
        </p:nvSpPr>
        <p:spPr/>
        <p:txBody>
          <a:bodyPr>
            <a:normAutofit/>
          </a:bodyPr>
          <a:lstStyle/>
          <a:p>
            <a:pPr algn="ctr"/>
            <a:r>
              <a:rPr lang="en-US" b="1" cap="none" dirty="0">
                <a:solidFill>
                  <a:srgbClr val="002060"/>
                </a:solidFill>
                <a:latin typeface="Times New Roman" panose="02020603050405020304" pitchFamily="18" charset="0"/>
                <a:cs typeface="Times New Roman" panose="02020603050405020304" pitchFamily="18" charset="0"/>
              </a:rPr>
              <a:t>Why the County Ethics Code?</a:t>
            </a:r>
            <a:r>
              <a:rPr lang="en-US" dirty="0">
                <a:solidFill>
                  <a:srgbClr val="002060"/>
                </a:solidFill>
                <a:latin typeface="Times New Roman" panose="02020603050405020304" pitchFamily="18" charset="0"/>
                <a:cs typeface="Times New Roman" panose="02020603050405020304" pitchFamily="18" charset="0"/>
              </a:rPr>
              <a:t> </a:t>
            </a:r>
            <a:br>
              <a:rPr lang="en-US" dirty="0">
                <a:solidFill>
                  <a:srgbClr val="002060"/>
                </a:solidFill>
                <a:latin typeface="Times New Roman" panose="02020603050405020304" pitchFamily="18" charset="0"/>
                <a:cs typeface="Times New Roman" panose="02020603050405020304" pitchFamily="18" charset="0"/>
              </a:rPr>
            </a:br>
            <a:r>
              <a:rPr lang="en-US" cap="none" dirty="0">
                <a:solidFill>
                  <a:srgbClr val="002060"/>
                </a:solidFill>
                <a:latin typeface="Times New Roman" panose="02020603050405020304" pitchFamily="18" charset="0"/>
                <a:cs typeface="Times New Roman" panose="02020603050405020304" pitchFamily="18" charset="0"/>
              </a:rPr>
              <a:t>Sec. 2-11.39.2, County Code</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C2FFB94-3F7B-41B5-9D0C-83F70965CADB}"/>
              </a:ext>
            </a:extLst>
          </p:cNvPr>
          <p:cNvSpPr>
            <a:spLocks noGrp="1"/>
          </p:cNvSpPr>
          <p:nvPr>
            <p:ph idx="1"/>
          </p:nvPr>
        </p:nvSpPr>
        <p:spPr>
          <a:xfrm>
            <a:off x="838200" y="1752600"/>
            <a:ext cx="10248900" cy="469702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marL="114300" indent="0">
              <a:buNone/>
            </a:pPr>
            <a:endParaRPr lang="en-US" dirty="0"/>
          </a:p>
          <a:p>
            <a:pPr marL="114300" indent="0">
              <a:buNone/>
            </a:pPr>
            <a:endParaRPr lang="en-US" dirty="0"/>
          </a:p>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Application of the Miami-Dade County Conflict of Interest and Code of Ethics Ordinance:</a:t>
            </a:r>
          </a:p>
          <a:p>
            <a:pPr marL="114300" indent="0" algn="just">
              <a:buNone/>
            </a:pPr>
            <a:endParaRPr lang="en-US" dirty="0">
              <a:solidFill>
                <a:srgbClr val="002060"/>
              </a:solidFill>
              <a:latin typeface="Times New Roman" panose="02020603050405020304" pitchFamily="18" charset="0"/>
              <a:cs typeface="Times New Roman" panose="02020603050405020304" pitchFamily="18" charset="0"/>
            </a:endParaRPr>
          </a:p>
          <a:p>
            <a:pPr marL="114300" indent="0" algn="just">
              <a:buNone/>
            </a:pPr>
            <a:r>
              <a:rPr lang="en-US" dirty="0">
                <a:solidFill>
                  <a:srgbClr val="002060"/>
                </a:solidFill>
                <a:highlight>
                  <a:srgbClr val="FFFF00"/>
                </a:highlight>
                <a:latin typeface="Times New Roman" panose="02020603050405020304" pitchFamily="18" charset="0"/>
                <a:cs typeface="Times New Roman" panose="02020603050405020304" pitchFamily="18" charset="0"/>
              </a:rPr>
              <a:t>The provisions of the Miami-Dade County Conflict of Interest and Code of Ethics Ordinance shall be applicable to county boards.</a:t>
            </a:r>
          </a:p>
        </p:txBody>
      </p:sp>
    </p:spTree>
    <p:extLst>
      <p:ext uri="{BB962C8B-B14F-4D97-AF65-F5344CB8AC3E}">
        <p14:creationId xmlns:p14="http://schemas.microsoft.com/office/powerpoint/2010/main" val="5028021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fontScale="85000" lnSpcReduction="20000"/>
          </a:bodyPr>
          <a:lstStyle/>
          <a:p>
            <a:pPr marL="0" indent="0">
              <a:buNone/>
            </a:pPr>
            <a:r>
              <a:rPr lang="en-US" sz="4000" dirty="0">
                <a:latin typeface="Constantia" panose="02030602050306030303" pitchFamily="18" charset="0"/>
              </a:rPr>
              <a:t>A board member </a:t>
            </a:r>
            <a:r>
              <a:rPr lang="en-US" sz="4000" b="1" dirty="0">
                <a:latin typeface="Constantia" panose="02030602050306030303" pitchFamily="18" charset="0"/>
              </a:rPr>
              <a:t>may send a written report to other board member </a:t>
            </a:r>
            <a:r>
              <a:rPr lang="en-US" sz="4000" dirty="0">
                <a:latin typeface="Constantia" panose="02030602050306030303" pitchFamily="18" charset="0"/>
              </a:rPr>
              <a:t>on a subject that will be discussed at a public meeting without violating the Sunshine Law if:</a:t>
            </a:r>
          </a:p>
          <a:p>
            <a:pPr marL="0" indent="0">
              <a:buNone/>
            </a:pPr>
            <a:endParaRPr lang="en-US" sz="4000" dirty="0">
              <a:latin typeface="Constantia" panose="02030602050306030303" pitchFamily="18" charset="0"/>
            </a:endParaRPr>
          </a:p>
          <a:p>
            <a:pPr>
              <a:lnSpc>
                <a:spcPct val="80000"/>
              </a:lnSpc>
              <a:buNone/>
              <a:defRPr/>
            </a:pPr>
            <a:r>
              <a:rPr lang="en-US" sz="4000" b="1" dirty="0">
                <a:latin typeface="Constantia" panose="02030602050306030303" pitchFamily="18" charset="0"/>
              </a:rPr>
              <a:t>1.)</a:t>
            </a:r>
            <a:r>
              <a:rPr lang="en-US" sz="4000" dirty="0">
                <a:latin typeface="Constantia" panose="02030602050306030303" pitchFamily="18" charset="0"/>
              </a:rPr>
              <a:t> prior to the meeting there is no interaction related to the report among the commissioners and;</a:t>
            </a:r>
          </a:p>
          <a:p>
            <a:pPr>
              <a:lnSpc>
                <a:spcPct val="80000"/>
              </a:lnSpc>
              <a:buNone/>
              <a:defRPr/>
            </a:pPr>
            <a:r>
              <a:rPr lang="en-US" sz="4000" b="1" dirty="0">
                <a:latin typeface="Constantia" panose="02030602050306030303" pitchFamily="18" charset="0"/>
              </a:rPr>
              <a:t>2.)</a:t>
            </a:r>
            <a:r>
              <a:rPr lang="en-US" sz="4000" dirty="0">
                <a:latin typeface="Constantia" panose="02030602050306030303" pitchFamily="18" charset="0"/>
              </a:rPr>
              <a:t> the receiving board member does not respond.</a:t>
            </a:r>
          </a:p>
          <a:p>
            <a:pPr marL="0" indent="0">
              <a:buNone/>
              <a:defRPr/>
            </a:pPr>
            <a:endParaRPr lang="en-US" sz="4000" dirty="0">
              <a:latin typeface="Constantia" panose="02030602050306030303" pitchFamily="18" charset="0"/>
            </a:endParaRPr>
          </a:p>
          <a:p>
            <a:pPr marL="0" indent="0">
              <a:buNone/>
              <a:defRPr/>
            </a:pPr>
            <a:r>
              <a:rPr lang="en-US" sz="4000" dirty="0">
                <a:latin typeface="Constantia" panose="02030602050306030303" pitchFamily="18" charset="0"/>
              </a:rPr>
              <a:t>Best practice is not to do so; only use when necessary.  </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FE532FFD-2C60-42E3-8565-0A560580225E}"/>
              </a:ext>
            </a:extLst>
          </p:cNvPr>
          <p:cNvSpPr/>
          <p:nvPr/>
        </p:nvSpPr>
        <p:spPr>
          <a:xfrm>
            <a:off x="3162300" y="304800"/>
            <a:ext cx="5867400" cy="1077218"/>
          </a:xfrm>
          <a:prstGeom prst="rect">
            <a:avLst/>
          </a:prstGeom>
        </p:spPr>
        <p:txBody>
          <a:bodyPr wrap="square">
            <a:spAutoFit/>
          </a:bodyPr>
          <a:lstStyle/>
          <a:p>
            <a:pPr algn="ctr">
              <a:defRPr/>
            </a:pPr>
            <a:r>
              <a:rPr lang="en-US" sz="3200" kern="0" cap="small" spc="200" dirty="0">
                <a:solidFill>
                  <a:srgbClr val="486C44"/>
                </a:solidFill>
                <a:latin typeface="Calibri Light" panose="020F0302020204030204"/>
                <a:ea typeface="+mj-ea"/>
                <a:cs typeface="+mj-cs"/>
                <a:sym typeface="Times New Roman"/>
              </a:rPr>
              <a:t>Written Correspondence Between Board Members</a:t>
            </a:r>
            <a:endParaRPr lang="en-US" sz="2000" kern="0" dirty="0">
              <a:solidFill>
                <a:sysClr val="windowText" lastClr="000000"/>
              </a:solidFill>
            </a:endParaRPr>
          </a:p>
        </p:txBody>
      </p:sp>
    </p:spTree>
    <p:extLst>
      <p:ext uri="{BB962C8B-B14F-4D97-AF65-F5344CB8AC3E}">
        <p14:creationId xmlns:p14="http://schemas.microsoft.com/office/powerpoint/2010/main" val="374654953"/>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a:lnSpc>
                <a:spcPct val="80000"/>
              </a:lnSpc>
              <a:buFont typeface="Arial" charset="0"/>
              <a:buChar char="•"/>
              <a:defRPr/>
            </a:pPr>
            <a:r>
              <a:rPr lang="en-US" sz="1800" dirty="0">
                <a:latin typeface="Constantia" panose="02030602050306030303" pitchFamily="18" charset="0"/>
              </a:rPr>
              <a:t>E-mail communication of factual background information from one council member to another is a public record but does not constitute a meeting subject to the Sunshine Law when it does not result in the exchange of council members' comments or responses on subjects requiring council action. </a:t>
            </a:r>
          </a:p>
          <a:p>
            <a:pPr lvl="1">
              <a:lnSpc>
                <a:spcPct val="80000"/>
              </a:lnSpc>
              <a:buFont typeface="Arial" charset="0"/>
              <a:buChar char="–"/>
              <a:defRPr/>
            </a:pPr>
            <a:r>
              <a:rPr lang="en-US" sz="1600" b="1" dirty="0">
                <a:latin typeface="Constantia" panose="02030602050306030303" pitchFamily="18" charset="0"/>
              </a:rPr>
              <a:t>AGO 01-20 </a:t>
            </a:r>
          </a:p>
          <a:p>
            <a:pPr marL="234396" lvl="1" indent="0">
              <a:lnSpc>
                <a:spcPct val="80000"/>
              </a:lnSpc>
              <a:buNone/>
              <a:defRPr/>
            </a:pPr>
            <a:endParaRPr lang="en-US" sz="1800" b="1" dirty="0">
              <a:latin typeface="Constantia" panose="02030602050306030303" pitchFamily="18" charset="0"/>
            </a:endParaRPr>
          </a:p>
          <a:p>
            <a:pPr>
              <a:lnSpc>
                <a:spcPct val="80000"/>
              </a:lnSpc>
              <a:buFont typeface="Arial" charset="0"/>
              <a:buChar char="•"/>
              <a:defRPr/>
            </a:pPr>
            <a:r>
              <a:rPr lang="en-US" sz="1800" dirty="0">
                <a:latin typeface="Constantia" panose="02030602050306030303" pitchFamily="18" charset="0"/>
              </a:rPr>
              <a:t>Exception: If the report is circulated among board members for comments with such comments being provided to other members, there is interaction among the board members which is subject to Section 286.011. (</a:t>
            </a:r>
            <a:r>
              <a:rPr lang="en-US" sz="1800" dirty="0" err="1">
                <a:latin typeface="Constantia" panose="02030602050306030303" pitchFamily="18" charset="0"/>
              </a:rPr>
              <a:t>ie</a:t>
            </a:r>
            <a:r>
              <a:rPr lang="en-US" sz="1800" dirty="0">
                <a:latin typeface="Constantia" panose="02030602050306030303" pitchFamily="18" charset="0"/>
              </a:rPr>
              <a:t>., do not “reply all”).</a:t>
            </a:r>
          </a:p>
          <a:p>
            <a:pPr lvl="1">
              <a:lnSpc>
                <a:spcPct val="80000"/>
              </a:lnSpc>
              <a:buFont typeface="Arial" charset="0"/>
              <a:buChar char="–"/>
              <a:defRPr/>
            </a:pPr>
            <a:r>
              <a:rPr lang="en-US" sz="1600" b="1" dirty="0">
                <a:latin typeface="Constantia" panose="02030602050306030303" pitchFamily="18" charset="0"/>
              </a:rPr>
              <a:t>AGO 90-03 </a:t>
            </a:r>
          </a:p>
          <a:p>
            <a:pPr marL="0" indent="0">
              <a:buNone/>
            </a:pPr>
            <a:endParaRPr lang="en-US" sz="1800" dirty="0">
              <a:latin typeface="Constantia" panose="02030602050306030303" pitchFamily="18" charset="0"/>
            </a:endParaRPr>
          </a:p>
          <a:p>
            <a:r>
              <a:rPr lang="en-US" sz="1800" dirty="0">
                <a:latin typeface="Constantia" panose="02030602050306030303" pitchFamily="18" charset="0"/>
              </a:rPr>
              <a:t>Best course of action: If you wish to distribute information to fellow board members, send it to the staff liaison who can then share it with the Board members.</a:t>
            </a:r>
          </a:p>
        </p:txBody>
      </p:sp>
      <p:sp>
        <p:nvSpPr>
          <p:cNvPr id="2" name="Rectangle 1">
            <a:extLst>
              <a:ext uri="{FF2B5EF4-FFF2-40B4-BE49-F238E27FC236}">
                <a16:creationId xmlns:a16="http://schemas.microsoft.com/office/drawing/2014/main" id="{73F04B89-A38B-4A48-85F5-9AC9A244CAAD}"/>
              </a:ext>
            </a:extLst>
          </p:cNvPr>
          <p:cNvSpPr/>
          <p:nvPr/>
        </p:nvSpPr>
        <p:spPr>
          <a:xfrm>
            <a:off x="3701274" y="533401"/>
            <a:ext cx="4789453" cy="646331"/>
          </a:xfrm>
          <a:prstGeom prst="rect">
            <a:avLst/>
          </a:prstGeom>
        </p:spPr>
        <p:txBody>
          <a:bodyPr wrap="none">
            <a:spAutoFit/>
          </a:bodyPr>
          <a:lstStyle/>
          <a:p>
            <a:pPr>
              <a:defRPr/>
            </a:pPr>
            <a:r>
              <a:rPr lang="en-US" sz="3600" kern="0" cap="small" spc="200" dirty="0">
                <a:solidFill>
                  <a:srgbClr val="486C44"/>
                </a:solidFill>
                <a:latin typeface="Calibri Light" panose="020F0302020204030204"/>
                <a:ea typeface="+mj-ea"/>
                <a:cs typeface="+mj-cs"/>
                <a:sym typeface="Times New Roman"/>
              </a:rPr>
              <a:t>E-mail Correspondence</a:t>
            </a:r>
            <a:endParaRPr lang="en-US" sz="2400" kern="0" dirty="0">
              <a:solidFill>
                <a:sysClr val="windowText" lastClr="000000"/>
              </a:solidFill>
            </a:endParaRPr>
          </a:p>
        </p:txBody>
      </p:sp>
    </p:spTree>
    <p:extLst>
      <p:ext uri="{BB962C8B-B14F-4D97-AF65-F5344CB8AC3E}">
        <p14:creationId xmlns:p14="http://schemas.microsoft.com/office/powerpoint/2010/main" val="320497377"/>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a:lnSpc>
                <a:spcPct val="80000"/>
              </a:lnSpc>
              <a:buFont typeface="Arial" charset="0"/>
              <a:buChar char="•"/>
              <a:defRPr/>
            </a:pPr>
            <a:r>
              <a:rPr lang="en-US" sz="2000" b="1" dirty="0">
                <a:latin typeface="Constantia" panose="02030602050306030303" pitchFamily="18" charset="0"/>
              </a:rPr>
              <a:t>Criminal Violation:</a:t>
            </a:r>
            <a:r>
              <a:rPr lang="en-US" sz="2000" dirty="0">
                <a:latin typeface="Constantia" panose="02030602050306030303" pitchFamily="18" charset="0"/>
              </a:rPr>
              <a:t> Any member of a board or commission or of any state agency or authority of a county, municipal corporation, or political subdivision who </a:t>
            </a:r>
            <a:r>
              <a:rPr lang="en-US" sz="2000" b="1" i="1" dirty="0">
                <a:latin typeface="Constantia" panose="02030602050306030303" pitchFamily="18" charset="0"/>
              </a:rPr>
              <a:t>knowingly</a:t>
            </a:r>
            <a:r>
              <a:rPr lang="en-US" sz="2000" dirty="0">
                <a:latin typeface="Constantia" panose="02030602050306030303" pitchFamily="18" charset="0"/>
              </a:rPr>
              <a:t> violates the Sunshine Law is guilty of a </a:t>
            </a:r>
            <a:r>
              <a:rPr lang="en-US" sz="2000" b="1" i="1" dirty="0">
                <a:latin typeface="Constantia" panose="02030602050306030303" pitchFamily="18" charset="0"/>
              </a:rPr>
              <a:t>misdemeanor of the second degree</a:t>
            </a:r>
            <a:r>
              <a:rPr lang="en-US" sz="2000" dirty="0">
                <a:latin typeface="Constantia" panose="02030602050306030303" pitchFamily="18" charset="0"/>
              </a:rPr>
              <a:t>. </a:t>
            </a:r>
            <a:r>
              <a:rPr lang="en-US" sz="2000" b="1" dirty="0">
                <a:latin typeface="Constantia" panose="02030602050306030303" pitchFamily="18" charset="0"/>
              </a:rPr>
              <a:t>Section 286.011(3)(b), </a:t>
            </a:r>
            <a:r>
              <a:rPr lang="en-US" sz="2000" b="1" dirty="0" err="1">
                <a:latin typeface="Constantia" panose="02030602050306030303" pitchFamily="18" charset="0"/>
              </a:rPr>
              <a:t>F.S</a:t>
            </a:r>
            <a:r>
              <a:rPr lang="en-US" sz="2000" dirty="0">
                <a:latin typeface="Constantia" panose="02030602050306030303" pitchFamily="18" charset="0"/>
              </a:rPr>
              <a:t>. </a:t>
            </a:r>
          </a:p>
          <a:p>
            <a:pPr>
              <a:lnSpc>
                <a:spcPct val="80000"/>
              </a:lnSpc>
              <a:buNone/>
              <a:defRPr/>
            </a:pPr>
            <a:endParaRPr lang="en-US" sz="2800" dirty="0">
              <a:latin typeface="Constantia" panose="02030602050306030303" pitchFamily="18" charset="0"/>
            </a:endParaRPr>
          </a:p>
          <a:p>
            <a:pPr>
              <a:lnSpc>
                <a:spcPct val="80000"/>
              </a:lnSpc>
              <a:buFont typeface="Arial" charset="0"/>
              <a:buChar char="•"/>
              <a:defRPr/>
            </a:pPr>
            <a:r>
              <a:rPr lang="en-US" sz="2000" b="1" dirty="0">
                <a:latin typeface="Constantia" panose="02030602050306030303" pitchFamily="18" charset="0"/>
              </a:rPr>
              <a:t>Non- Criminal Violation:</a:t>
            </a:r>
            <a:r>
              <a:rPr lang="en-US" sz="2000" dirty="0">
                <a:latin typeface="Constantia" panose="02030602050306030303" pitchFamily="18" charset="0"/>
              </a:rPr>
              <a:t> any public officer violating the provisions of the Sunshine Law that is guilty of a noncriminal infraction, is punishable by a </a:t>
            </a:r>
            <a:r>
              <a:rPr lang="en-US" sz="2000" b="1" i="1" dirty="0">
                <a:latin typeface="Constantia" panose="02030602050306030303" pitchFamily="18" charset="0"/>
              </a:rPr>
              <a:t>fine not exceeding $500</a:t>
            </a:r>
            <a:r>
              <a:rPr lang="en-US" sz="2000" dirty="0">
                <a:latin typeface="Constantia" panose="02030602050306030303" pitchFamily="18" charset="0"/>
              </a:rPr>
              <a:t>. </a:t>
            </a:r>
          </a:p>
          <a:p>
            <a:pPr>
              <a:lnSpc>
                <a:spcPct val="80000"/>
              </a:lnSpc>
              <a:buNone/>
              <a:defRPr/>
            </a:pPr>
            <a:r>
              <a:rPr lang="en-US" sz="2000" b="1" dirty="0">
                <a:latin typeface="Constantia" panose="02030602050306030303" pitchFamily="18" charset="0"/>
              </a:rPr>
              <a:t>	Section 286.011(3)(a), </a:t>
            </a:r>
            <a:r>
              <a:rPr lang="en-US" sz="2000" b="1" dirty="0" err="1">
                <a:latin typeface="Constantia" panose="02030602050306030303" pitchFamily="18" charset="0"/>
              </a:rPr>
              <a:t>F.S</a:t>
            </a:r>
            <a:r>
              <a:rPr lang="en-US" sz="2000" b="1" dirty="0">
                <a:latin typeface="Constantia" panose="02030602050306030303" pitchFamily="18" charset="0"/>
              </a:rPr>
              <a:t>.</a:t>
            </a:r>
            <a:endParaRPr lang="en-US" sz="2000" dirty="0">
              <a:latin typeface="Constantia" panose="02030602050306030303" pitchFamily="18" charset="0"/>
            </a:endParaRPr>
          </a:p>
          <a:p>
            <a:pPr marL="0" indent="0" algn="ctr">
              <a:buNone/>
            </a:pPr>
            <a:endParaRPr lang="en-US" sz="3100" dirty="0">
              <a:latin typeface="Constantia" panose="02030602050306030303" pitchFamily="18" charset="0"/>
            </a:endParaRPr>
          </a:p>
        </p:txBody>
      </p:sp>
      <p:sp>
        <p:nvSpPr>
          <p:cNvPr id="2" name="Rectangle 1">
            <a:extLst>
              <a:ext uri="{FF2B5EF4-FFF2-40B4-BE49-F238E27FC236}">
                <a16:creationId xmlns:a16="http://schemas.microsoft.com/office/drawing/2014/main" id="{261D66BB-CBB2-401C-A652-EA090AA0B128}"/>
              </a:ext>
            </a:extLst>
          </p:cNvPr>
          <p:cNvSpPr/>
          <p:nvPr/>
        </p:nvSpPr>
        <p:spPr>
          <a:xfrm>
            <a:off x="4238440" y="685800"/>
            <a:ext cx="3715120" cy="530594"/>
          </a:xfrm>
          <a:prstGeom prst="rect">
            <a:avLst/>
          </a:prstGeom>
        </p:spPr>
        <p:txBody>
          <a:bodyPr wrap="none">
            <a:spAutoFit/>
          </a:bodyPr>
          <a:lstStyle/>
          <a:p>
            <a:pPr>
              <a:defRPr/>
            </a:pPr>
            <a:r>
              <a:rPr lang="en-US" sz="2848" kern="0" cap="small" spc="200" dirty="0">
                <a:solidFill>
                  <a:srgbClr val="486C44"/>
                </a:solidFill>
                <a:latin typeface="Calibri Light" panose="020F0302020204030204"/>
                <a:ea typeface="+mj-ea"/>
                <a:cs typeface="+mj-cs"/>
                <a:sym typeface="Times New Roman"/>
              </a:rPr>
              <a:t>Penalties &amp; Sanctions</a:t>
            </a:r>
            <a:endParaRPr lang="en-US" kern="0" dirty="0">
              <a:solidFill>
                <a:sysClr val="windowText" lastClr="000000"/>
              </a:solidFill>
            </a:endParaRPr>
          </a:p>
        </p:txBody>
      </p:sp>
    </p:spTree>
    <p:extLst>
      <p:ext uri="{BB962C8B-B14F-4D97-AF65-F5344CB8AC3E}">
        <p14:creationId xmlns:p14="http://schemas.microsoft.com/office/powerpoint/2010/main" val="1878614667"/>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CCD4B5-34E2-4F51-A463-FC4BAB64F3E3}"/>
              </a:ext>
            </a:extLst>
          </p:cNvPr>
          <p:cNvSpPr>
            <a:spLocks noGrp="1"/>
          </p:cNvSpPr>
          <p:nvPr>
            <p:ph type="body" sz="quarter" idx="10"/>
          </p:nvPr>
        </p:nvSpPr>
        <p:spPr/>
        <p:txBody>
          <a:bodyPr>
            <a:normAutofit/>
          </a:bodyPr>
          <a:lstStyle/>
          <a:p>
            <a:pPr marL="0" indent="0" algn="ctr">
              <a:buNone/>
            </a:pPr>
            <a:r>
              <a:rPr lang="en-US" sz="4400" dirty="0">
                <a:latin typeface="Constantia" panose="02030602050306030303" pitchFamily="18" charset="0"/>
              </a:rPr>
              <a:t>Quasi-Judicial </a:t>
            </a:r>
          </a:p>
          <a:p>
            <a:pPr marL="0" indent="0" algn="ctr">
              <a:buNone/>
            </a:pPr>
            <a:r>
              <a:rPr lang="en-US" sz="4400" dirty="0">
                <a:latin typeface="Constantia" panose="02030602050306030303" pitchFamily="18" charset="0"/>
              </a:rPr>
              <a:t>v.</a:t>
            </a:r>
          </a:p>
          <a:p>
            <a:pPr marL="0" indent="0" algn="ctr">
              <a:buNone/>
            </a:pPr>
            <a:r>
              <a:rPr lang="en-US" sz="4400" dirty="0">
                <a:latin typeface="Constantia" panose="02030602050306030303" pitchFamily="18" charset="0"/>
              </a:rPr>
              <a:t>Legislative</a:t>
            </a:r>
          </a:p>
          <a:p>
            <a:pPr marL="0" indent="0" algn="ctr">
              <a:buNone/>
            </a:pPr>
            <a:r>
              <a:rPr lang="en-US" sz="4400" dirty="0">
                <a:latin typeface="Constantia" panose="02030602050306030303" pitchFamily="18" charset="0"/>
              </a:rPr>
              <a:t>Hearings</a:t>
            </a:r>
          </a:p>
        </p:txBody>
      </p:sp>
    </p:spTree>
    <p:extLst>
      <p:ext uri="{BB962C8B-B14F-4D97-AF65-F5344CB8AC3E}">
        <p14:creationId xmlns:p14="http://schemas.microsoft.com/office/powerpoint/2010/main" val="1405780016"/>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8FA4-C8BA-46DD-85DD-3351F1CCFA41}"/>
              </a:ext>
            </a:extLst>
          </p:cNvPr>
          <p:cNvSpPr>
            <a:spLocks noGrp="1"/>
          </p:cNvSpPr>
          <p:nvPr>
            <p:ph type="title"/>
          </p:nvPr>
        </p:nvSpPr>
        <p:spPr>
          <a:xfrm>
            <a:off x="2286001" y="228601"/>
            <a:ext cx="7355205" cy="1002983"/>
          </a:xfrm>
        </p:spPr>
        <p:txBody>
          <a:bodyPr/>
          <a:lstStyle/>
          <a:p>
            <a:r>
              <a:rPr lang="en-US" dirty="0"/>
              <a:t>Quasi-Judicial Boards</a:t>
            </a:r>
          </a:p>
        </p:txBody>
      </p:sp>
      <p:sp>
        <p:nvSpPr>
          <p:cNvPr id="3" name="Text Placeholder 2">
            <a:extLst>
              <a:ext uri="{FF2B5EF4-FFF2-40B4-BE49-F238E27FC236}">
                <a16:creationId xmlns:a16="http://schemas.microsoft.com/office/drawing/2014/main" id="{A0F2682D-65C2-4F54-AE31-B85115E311AA}"/>
              </a:ext>
            </a:extLst>
          </p:cNvPr>
          <p:cNvSpPr>
            <a:spLocks noGrp="1"/>
          </p:cNvSpPr>
          <p:nvPr>
            <p:ph type="body" sz="quarter" idx="10"/>
          </p:nvPr>
        </p:nvSpPr>
        <p:spPr/>
        <p:txBody>
          <a:bodyPr>
            <a:normAutofit/>
          </a:bodyPr>
          <a:lstStyle/>
          <a:p>
            <a:pPr marL="0" indent="0" algn="ctr">
              <a:buNone/>
            </a:pPr>
            <a:endParaRPr lang="en-PH" dirty="0"/>
          </a:p>
          <a:p>
            <a:r>
              <a:rPr lang="en-US" dirty="0">
                <a:latin typeface="Constantia" panose="02030602050306030303" pitchFamily="18" charset="0"/>
              </a:rPr>
              <a:t>Historic Preservation Board</a:t>
            </a:r>
          </a:p>
          <a:p>
            <a:r>
              <a:rPr lang="en-US" dirty="0">
                <a:latin typeface="Constantia" panose="02030602050306030303" pitchFamily="18" charset="0"/>
              </a:rPr>
              <a:t>Construction Regulation Board</a:t>
            </a:r>
          </a:p>
          <a:p>
            <a:r>
              <a:rPr lang="en-US" dirty="0">
                <a:latin typeface="Constantia" panose="02030602050306030303" pitchFamily="18" charset="0"/>
              </a:rPr>
              <a:t>Code Enforcement Board</a:t>
            </a:r>
          </a:p>
          <a:p>
            <a:r>
              <a:rPr lang="en-US" dirty="0">
                <a:latin typeface="Constantia" panose="02030602050306030303" pitchFamily="18" charset="0"/>
              </a:rPr>
              <a:t>Board of Architects</a:t>
            </a:r>
          </a:p>
          <a:p>
            <a:r>
              <a:rPr lang="en-US" dirty="0">
                <a:latin typeface="Constantia" panose="02030602050306030303" pitchFamily="18" charset="0"/>
              </a:rPr>
              <a:t>Board of Adjustment</a:t>
            </a:r>
          </a:p>
          <a:p>
            <a:r>
              <a:rPr lang="en-US" dirty="0">
                <a:latin typeface="Constantia" panose="02030602050306030303" pitchFamily="18" charset="0"/>
              </a:rPr>
              <a:t>Planning &amp; Zoning Board</a:t>
            </a:r>
          </a:p>
        </p:txBody>
      </p:sp>
    </p:spTree>
    <p:extLst>
      <p:ext uri="{BB962C8B-B14F-4D97-AF65-F5344CB8AC3E}">
        <p14:creationId xmlns:p14="http://schemas.microsoft.com/office/powerpoint/2010/main" val="3240473315"/>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95FF-A81B-454E-8516-F4B8D86DDB6D}"/>
              </a:ext>
            </a:extLst>
          </p:cNvPr>
          <p:cNvSpPr>
            <a:spLocks noGrp="1"/>
          </p:cNvSpPr>
          <p:nvPr>
            <p:ph type="title"/>
          </p:nvPr>
        </p:nvSpPr>
        <p:spPr/>
        <p:txBody>
          <a:bodyPr/>
          <a:lstStyle/>
          <a:p>
            <a:pPr algn="ctr"/>
            <a:r>
              <a:rPr lang="en-US" sz="3200" dirty="0"/>
              <a:t>Test to Determine whether board is sitting in a quasi-judicial capacity</a:t>
            </a:r>
          </a:p>
        </p:txBody>
      </p:sp>
      <p:sp>
        <p:nvSpPr>
          <p:cNvPr id="3" name="Text Placeholder 2">
            <a:extLst>
              <a:ext uri="{FF2B5EF4-FFF2-40B4-BE49-F238E27FC236}">
                <a16:creationId xmlns:a16="http://schemas.microsoft.com/office/drawing/2014/main" id="{41A68317-A26A-453D-8112-CC398A7A235D}"/>
              </a:ext>
            </a:extLst>
          </p:cNvPr>
          <p:cNvSpPr>
            <a:spLocks noGrp="1"/>
          </p:cNvSpPr>
          <p:nvPr>
            <p:ph type="body" sz="quarter" idx="10"/>
          </p:nvPr>
        </p:nvSpPr>
        <p:spPr/>
        <p:txBody>
          <a:bodyPr/>
          <a:lstStyle/>
          <a:p>
            <a:pPr>
              <a:buNone/>
            </a:pPr>
            <a:r>
              <a:rPr lang="en-US" sz="2400" dirty="0">
                <a:solidFill>
                  <a:srgbClr val="E46C0A"/>
                </a:solidFill>
                <a:latin typeface="Constantia" pitchFamily="18" charset="0"/>
              </a:rPr>
              <a:t>“It is the character of the hearing that determines</a:t>
            </a:r>
          </a:p>
          <a:p>
            <a:pPr>
              <a:buNone/>
            </a:pPr>
            <a:r>
              <a:rPr lang="en-US" sz="2400" dirty="0">
                <a:solidFill>
                  <a:srgbClr val="E46C0A"/>
                </a:solidFill>
                <a:latin typeface="Constantia" pitchFamily="18" charset="0"/>
              </a:rPr>
              <a:t>whether or not board action is legislative or quasi-</a:t>
            </a:r>
          </a:p>
          <a:p>
            <a:pPr>
              <a:buNone/>
            </a:pPr>
            <a:r>
              <a:rPr lang="en-US" sz="2400" dirty="0">
                <a:solidFill>
                  <a:srgbClr val="E46C0A"/>
                </a:solidFill>
                <a:latin typeface="Constantia" pitchFamily="18" charset="0"/>
              </a:rPr>
              <a:t>judicial…Generally speaking </a:t>
            </a:r>
            <a:r>
              <a:rPr lang="en-US" sz="2400" b="1" dirty="0">
                <a:solidFill>
                  <a:srgbClr val="E46C0A"/>
                </a:solidFill>
                <a:latin typeface="Constantia" pitchFamily="18" charset="0"/>
              </a:rPr>
              <a:t>legislative action</a:t>
            </a:r>
          </a:p>
          <a:p>
            <a:pPr>
              <a:buNone/>
            </a:pPr>
            <a:r>
              <a:rPr lang="en-US" sz="2400" b="1" dirty="0">
                <a:solidFill>
                  <a:srgbClr val="E46C0A"/>
                </a:solidFill>
                <a:latin typeface="Constantia" pitchFamily="18" charset="0"/>
              </a:rPr>
              <a:t>results in the formulation of a general rule of </a:t>
            </a:r>
          </a:p>
          <a:p>
            <a:pPr>
              <a:buNone/>
            </a:pPr>
            <a:r>
              <a:rPr lang="en-US" sz="2400" b="1" dirty="0">
                <a:solidFill>
                  <a:srgbClr val="E46C0A"/>
                </a:solidFill>
                <a:latin typeface="Constantia" pitchFamily="18" charset="0"/>
              </a:rPr>
              <a:t>policy, whereas judicial action results in the </a:t>
            </a:r>
          </a:p>
          <a:p>
            <a:pPr>
              <a:buNone/>
            </a:pPr>
            <a:r>
              <a:rPr lang="en-US" sz="2400" b="1" dirty="0">
                <a:solidFill>
                  <a:srgbClr val="E46C0A"/>
                </a:solidFill>
                <a:latin typeface="Constantia" pitchFamily="18" charset="0"/>
              </a:rPr>
              <a:t>application of a general rule</a:t>
            </a:r>
            <a:r>
              <a:rPr lang="en-US" sz="2400" dirty="0">
                <a:solidFill>
                  <a:srgbClr val="E46C0A"/>
                </a:solidFill>
                <a:latin typeface="Constantia" pitchFamily="18" charset="0"/>
              </a:rPr>
              <a:t>” </a:t>
            </a:r>
          </a:p>
          <a:p>
            <a:pPr>
              <a:buNone/>
            </a:pPr>
            <a:r>
              <a:rPr lang="en-US" sz="1800" u="sng" dirty="0">
                <a:latin typeface="Constantia" pitchFamily="18" charset="0"/>
              </a:rPr>
              <a:t>Snyder v. Bd. of County Commissioners</a:t>
            </a:r>
            <a:r>
              <a:rPr lang="en-US" sz="1800" dirty="0">
                <a:latin typeface="Constantia" pitchFamily="18" charset="0"/>
              </a:rPr>
              <a:t>, 627 So. 2d 469 (Fla. 1993).</a:t>
            </a:r>
          </a:p>
          <a:p>
            <a:endParaRPr lang="en-US" dirty="0"/>
          </a:p>
        </p:txBody>
      </p:sp>
    </p:spTree>
    <p:extLst>
      <p:ext uri="{BB962C8B-B14F-4D97-AF65-F5344CB8AC3E}">
        <p14:creationId xmlns:p14="http://schemas.microsoft.com/office/powerpoint/2010/main" val="2045396315"/>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A19B6-4114-43C9-A71B-0F0EB02EC5E9}"/>
              </a:ext>
            </a:extLst>
          </p:cNvPr>
          <p:cNvSpPr>
            <a:spLocks noGrp="1"/>
          </p:cNvSpPr>
          <p:nvPr>
            <p:ph type="title"/>
          </p:nvPr>
        </p:nvSpPr>
        <p:spPr/>
        <p:txBody>
          <a:bodyPr/>
          <a:lstStyle/>
          <a:p>
            <a:pPr algn="ctr"/>
            <a:r>
              <a:rPr lang="en-US" dirty="0"/>
              <a:t>Quasi-Judicial Proceedings</a:t>
            </a:r>
          </a:p>
        </p:txBody>
      </p:sp>
      <p:sp>
        <p:nvSpPr>
          <p:cNvPr id="3" name="Text Placeholder 2">
            <a:extLst>
              <a:ext uri="{FF2B5EF4-FFF2-40B4-BE49-F238E27FC236}">
                <a16:creationId xmlns:a16="http://schemas.microsoft.com/office/drawing/2014/main" id="{BADC61C5-923D-4723-B1E1-EF8E6BC040FE}"/>
              </a:ext>
            </a:extLst>
          </p:cNvPr>
          <p:cNvSpPr>
            <a:spLocks noGrp="1"/>
          </p:cNvSpPr>
          <p:nvPr>
            <p:ph type="body" sz="quarter" idx="10"/>
          </p:nvPr>
        </p:nvSpPr>
        <p:spPr>
          <a:xfrm>
            <a:off x="2399110" y="1607345"/>
            <a:ext cx="7583090" cy="4768453"/>
          </a:xfrm>
        </p:spPr>
        <p:txBody>
          <a:bodyPr/>
          <a:lstStyle/>
          <a:p>
            <a:pPr defTabSz="584200" latinLnBrk="1" hangingPunct="0">
              <a:spcBef>
                <a:spcPts val="0"/>
              </a:spcBef>
            </a:pPr>
            <a:r>
              <a:rPr lang="en-US" sz="2400" dirty="0">
                <a:latin typeface="Constantia" pitchFamily="18" charset="0"/>
              </a:rPr>
              <a:t>Decisions that:</a:t>
            </a:r>
          </a:p>
          <a:p>
            <a:pPr marL="0" indent="0" defTabSz="584200" latinLnBrk="1" hangingPunct="0">
              <a:spcBef>
                <a:spcPts val="0"/>
              </a:spcBef>
              <a:buNone/>
            </a:pPr>
            <a:r>
              <a:rPr lang="en-US" sz="2400" dirty="0">
                <a:latin typeface="Constantia" pitchFamily="18" charset="0"/>
              </a:rPr>
              <a:t>	(1) have an impact on a limited number of persons </a:t>
            </a:r>
          </a:p>
          <a:p>
            <a:pPr marL="0" indent="0" defTabSz="584200" latinLnBrk="1" hangingPunct="0">
              <a:spcBef>
                <a:spcPts val="0"/>
              </a:spcBef>
              <a:buNone/>
            </a:pPr>
            <a:r>
              <a:rPr lang="en-US" sz="2400" dirty="0">
                <a:latin typeface="Constantia" pitchFamily="18" charset="0"/>
              </a:rPr>
              <a:t>	or property owners, </a:t>
            </a:r>
          </a:p>
          <a:p>
            <a:pPr marL="0" indent="0" defTabSz="584200" latinLnBrk="1" hangingPunct="0">
              <a:spcBef>
                <a:spcPts val="0"/>
              </a:spcBef>
              <a:buNone/>
            </a:pPr>
            <a:r>
              <a:rPr lang="en-US" sz="2400" dirty="0">
                <a:latin typeface="Constantia" pitchFamily="18" charset="0"/>
              </a:rPr>
              <a:t>	(2) when the decision is contingent on a set of facts, </a:t>
            </a:r>
          </a:p>
          <a:p>
            <a:pPr marL="0" indent="0" defTabSz="584200" latinLnBrk="1" hangingPunct="0">
              <a:spcBef>
                <a:spcPts val="0"/>
              </a:spcBef>
              <a:buNone/>
            </a:pPr>
            <a:r>
              <a:rPr lang="en-US" sz="2400" dirty="0">
                <a:latin typeface="Constantia" pitchFamily="18" charset="0"/>
              </a:rPr>
              <a:t>	(3) where the decision can be viewed as the </a:t>
            </a:r>
          </a:p>
          <a:p>
            <a:pPr marL="0" indent="0" defTabSz="584200" latinLnBrk="1" hangingPunct="0">
              <a:spcBef>
                <a:spcPts val="0"/>
              </a:spcBef>
              <a:buNone/>
            </a:pPr>
            <a:r>
              <a:rPr lang="en-US" sz="2400" b="1" dirty="0">
                <a:latin typeface="Constantia" pitchFamily="18" charset="0"/>
              </a:rPr>
              <a:t>	application </a:t>
            </a:r>
            <a:r>
              <a:rPr lang="en-US" sz="2400" dirty="0">
                <a:latin typeface="Constantia" pitchFamily="18" charset="0"/>
              </a:rPr>
              <a:t>of policy, rather than </a:t>
            </a:r>
            <a:r>
              <a:rPr lang="en-US" sz="2400" b="1" dirty="0">
                <a:latin typeface="Constantia" pitchFamily="18" charset="0"/>
              </a:rPr>
              <a:t>setting </a:t>
            </a:r>
            <a:r>
              <a:rPr lang="en-US" sz="2400" dirty="0">
                <a:latin typeface="Constantia" pitchFamily="18" charset="0"/>
              </a:rPr>
              <a:t>policy.</a:t>
            </a:r>
          </a:p>
          <a:p>
            <a:pPr defTabSz="584200" latinLnBrk="1" hangingPunct="0">
              <a:spcBef>
                <a:spcPts val="0"/>
              </a:spcBef>
            </a:pPr>
            <a:r>
              <a:rPr lang="en-US" sz="2400" dirty="0">
                <a:latin typeface="Constantia" pitchFamily="18" charset="0"/>
                <a:sym typeface="Helvetica Light"/>
              </a:rPr>
              <a:t>Ex: rezoning, site plan approval, variance.</a:t>
            </a:r>
          </a:p>
          <a:p>
            <a:pPr defTabSz="584200" latinLnBrk="1" hangingPunct="0">
              <a:spcBef>
                <a:spcPts val="0"/>
              </a:spcBef>
            </a:pPr>
            <a:r>
              <a:rPr lang="en-US" sz="2400" dirty="0">
                <a:latin typeface="Constantia" pitchFamily="18" charset="0"/>
                <a:sym typeface="Helvetica Light"/>
              </a:rPr>
              <a:t>Decision must be based on </a:t>
            </a:r>
            <a:r>
              <a:rPr lang="en-US" sz="2400" i="1" dirty="0">
                <a:latin typeface="Constantia" pitchFamily="18" charset="0"/>
                <a:sym typeface="Helvetica Light"/>
              </a:rPr>
              <a:t>competent substantial </a:t>
            </a:r>
          </a:p>
          <a:p>
            <a:pPr marL="0" indent="0" defTabSz="584200" latinLnBrk="1" hangingPunct="0">
              <a:spcBef>
                <a:spcPts val="0"/>
              </a:spcBef>
              <a:buNone/>
            </a:pPr>
            <a:r>
              <a:rPr lang="en-US" sz="2400" i="1" dirty="0">
                <a:latin typeface="Constantia" pitchFamily="18" charset="0"/>
                <a:sym typeface="Helvetica Light"/>
              </a:rPr>
              <a:t>     evidence.</a:t>
            </a:r>
            <a:endParaRPr lang="en-US" sz="2400" dirty="0">
              <a:latin typeface="Constantia" pitchFamily="18" charset="0"/>
              <a:sym typeface="Helvetica Light"/>
            </a:endParaRPr>
          </a:p>
          <a:p>
            <a:endParaRPr lang="en-US" dirty="0">
              <a:highlight>
                <a:srgbClr val="FFFF00"/>
              </a:highlight>
            </a:endParaRPr>
          </a:p>
          <a:p>
            <a:pPr marL="0" indent="0">
              <a:buNone/>
            </a:pPr>
            <a:endParaRPr lang="en-US" dirty="0">
              <a:highlight>
                <a:srgbClr val="FFFF00"/>
              </a:highlight>
            </a:endParaRPr>
          </a:p>
        </p:txBody>
      </p:sp>
    </p:spTree>
    <p:extLst>
      <p:ext uri="{BB962C8B-B14F-4D97-AF65-F5344CB8AC3E}">
        <p14:creationId xmlns:p14="http://schemas.microsoft.com/office/powerpoint/2010/main" val="1801572867"/>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B393-3F74-44F8-8CDC-8478E380733D}"/>
              </a:ext>
            </a:extLst>
          </p:cNvPr>
          <p:cNvSpPr>
            <a:spLocks noGrp="1"/>
          </p:cNvSpPr>
          <p:nvPr>
            <p:ph type="title"/>
          </p:nvPr>
        </p:nvSpPr>
        <p:spPr/>
        <p:txBody>
          <a:bodyPr/>
          <a:lstStyle/>
          <a:p>
            <a:pPr algn="ctr"/>
            <a:r>
              <a:rPr lang="en-US" dirty="0"/>
              <a:t>Requirements of Quasi-Judicial Proceedings</a:t>
            </a:r>
          </a:p>
        </p:txBody>
      </p:sp>
      <p:sp>
        <p:nvSpPr>
          <p:cNvPr id="3" name="Text Placeholder 2">
            <a:extLst>
              <a:ext uri="{FF2B5EF4-FFF2-40B4-BE49-F238E27FC236}">
                <a16:creationId xmlns:a16="http://schemas.microsoft.com/office/drawing/2014/main" id="{E9FA8840-E0F2-496E-B95D-ADB9C4A8BF46}"/>
              </a:ext>
            </a:extLst>
          </p:cNvPr>
          <p:cNvSpPr>
            <a:spLocks noGrp="1"/>
          </p:cNvSpPr>
          <p:nvPr>
            <p:ph type="body" sz="quarter" idx="10"/>
          </p:nvPr>
        </p:nvSpPr>
        <p:spPr/>
        <p:txBody>
          <a:bodyPr>
            <a:normAutofit/>
          </a:bodyPr>
          <a:lstStyle/>
          <a:p>
            <a:pPr marL="0" indent="0" defTabSz="584200" latinLnBrk="1" hangingPunct="0">
              <a:spcBef>
                <a:spcPts val="0"/>
              </a:spcBef>
              <a:buNone/>
            </a:pPr>
            <a:r>
              <a:rPr lang="en-US" sz="2400" b="1">
                <a:solidFill>
                  <a:srgbClr val="FF0000"/>
                </a:solidFill>
                <a:latin typeface="Constantia" pitchFamily="18" charset="0"/>
              </a:rPr>
              <a:t>*</a:t>
            </a:r>
            <a:r>
              <a:rPr lang="en-US" sz="2400" b="1" i="1">
                <a:solidFill>
                  <a:srgbClr val="FF0000"/>
                </a:solidFill>
                <a:latin typeface="Constantia" pitchFamily="18" charset="0"/>
              </a:rPr>
              <a:t>Board is </a:t>
            </a:r>
            <a:r>
              <a:rPr lang="en-US" sz="2400" b="1" i="1" dirty="0">
                <a:solidFill>
                  <a:srgbClr val="FF0000"/>
                </a:solidFill>
                <a:latin typeface="Constantia" pitchFamily="18" charset="0"/>
              </a:rPr>
              <a:t>sitting like a judge. </a:t>
            </a:r>
          </a:p>
          <a:p>
            <a:pPr marL="0" indent="0" defTabSz="584200" latinLnBrk="1" hangingPunct="0">
              <a:spcBef>
                <a:spcPts val="0"/>
              </a:spcBef>
              <a:buNone/>
            </a:pPr>
            <a:r>
              <a:rPr lang="en-US" sz="2400" b="1" dirty="0">
                <a:solidFill>
                  <a:srgbClr val="FF0000"/>
                </a:solidFill>
                <a:latin typeface="Constantia" pitchFamily="18" charset="0"/>
                <a:sym typeface="Helvetica Light"/>
              </a:rPr>
              <a:t>(</a:t>
            </a:r>
            <a:r>
              <a:rPr lang="en-US" sz="2400" dirty="0">
                <a:solidFill>
                  <a:srgbClr val="FF0000"/>
                </a:solidFill>
                <a:latin typeface="Constantia" pitchFamily="18" charset="0"/>
                <a:sym typeface="Helvetica Light"/>
              </a:rPr>
              <a:t>Must also consider whether you can be “fair and  </a:t>
            </a:r>
          </a:p>
          <a:p>
            <a:pPr marL="0" indent="0" defTabSz="584200" latinLnBrk="1" hangingPunct="0">
              <a:spcBef>
                <a:spcPts val="0"/>
              </a:spcBef>
              <a:buNone/>
            </a:pPr>
            <a:r>
              <a:rPr lang="en-US" sz="2400" dirty="0">
                <a:solidFill>
                  <a:srgbClr val="FF0000"/>
                </a:solidFill>
                <a:latin typeface="Constantia" pitchFamily="18" charset="0"/>
                <a:sym typeface="Helvetica Light"/>
              </a:rPr>
              <a:t>impartial.”)</a:t>
            </a:r>
            <a:r>
              <a:rPr lang="en-US" sz="2400" dirty="0">
                <a:latin typeface="Constantia" pitchFamily="18" charset="0"/>
                <a:sym typeface="Helvetica Light"/>
              </a:rPr>
              <a:t>  </a:t>
            </a:r>
            <a:endParaRPr lang="en-US" sz="2400" b="1" dirty="0">
              <a:solidFill>
                <a:srgbClr val="FF0000"/>
              </a:solidFill>
              <a:latin typeface="Constantia" pitchFamily="18" charset="0"/>
            </a:endParaRPr>
          </a:p>
          <a:p>
            <a:pPr>
              <a:buNone/>
            </a:pPr>
            <a:r>
              <a:rPr lang="en-US" sz="2400" b="1" dirty="0">
                <a:latin typeface="Constantia" pitchFamily="18" charset="0"/>
              </a:rPr>
              <a:t>Parties must be provided with:</a:t>
            </a:r>
          </a:p>
          <a:p>
            <a:pPr>
              <a:buNone/>
            </a:pPr>
            <a:r>
              <a:rPr lang="en-US" sz="2400" dirty="0">
                <a:solidFill>
                  <a:srgbClr val="E46C0A"/>
                </a:solidFill>
                <a:latin typeface="Constantia" pitchFamily="18" charset="0"/>
              </a:rPr>
              <a:t>1.)  notice of the hearing.</a:t>
            </a:r>
          </a:p>
          <a:p>
            <a:pPr>
              <a:buNone/>
            </a:pPr>
            <a:r>
              <a:rPr lang="en-US" sz="2400" dirty="0">
                <a:solidFill>
                  <a:srgbClr val="E46C0A"/>
                </a:solidFill>
                <a:latin typeface="Constantia" pitchFamily="18" charset="0"/>
              </a:rPr>
              <a:t>2.)  an opportunity to be heard, and</a:t>
            </a:r>
          </a:p>
          <a:p>
            <a:pPr>
              <a:buNone/>
            </a:pPr>
            <a:r>
              <a:rPr lang="en-US" sz="2400" dirty="0">
                <a:solidFill>
                  <a:srgbClr val="E46C0A"/>
                </a:solidFill>
                <a:latin typeface="Constantia" pitchFamily="18" charset="0"/>
              </a:rPr>
              <a:t>3.)  when involving zoning, the parties must be able to present evidence, cross-examine witnesses, and be informed of all facts upon which the quasi-judicial body acts.</a:t>
            </a:r>
          </a:p>
          <a:p>
            <a:pPr>
              <a:buNone/>
            </a:pPr>
            <a:r>
              <a:rPr lang="en-US" sz="2400" dirty="0">
                <a:solidFill>
                  <a:srgbClr val="E46C0A"/>
                </a:solidFill>
                <a:latin typeface="Constantia" pitchFamily="18" charset="0"/>
              </a:rPr>
              <a:t>4.) Ex-</a:t>
            </a:r>
            <a:r>
              <a:rPr lang="en-US" sz="2400" dirty="0" err="1">
                <a:solidFill>
                  <a:srgbClr val="E46C0A"/>
                </a:solidFill>
                <a:latin typeface="Constantia" pitchFamily="18" charset="0"/>
              </a:rPr>
              <a:t>parte</a:t>
            </a:r>
            <a:r>
              <a:rPr lang="en-US" sz="2400" dirty="0">
                <a:solidFill>
                  <a:srgbClr val="E46C0A"/>
                </a:solidFill>
                <a:latin typeface="Constantia" pitchFamily="18" charset="0"/>
              </a:rPr>
              <a:t> communications are prohibited.</a:t>
            </a:r>
          </a:p>
          <a:p>
            <a:endParaRPr lang="en-US" dirty="0"/>
          </a:p>
        </p:txBody>
      </p:sp>
    </p:spTree>
    <p:extLst>
      <p:ext uri="{BB962C8B-B14F-4D97-AF65-F5344CB8AC3E}">
        <p14:creationId xmlns:p14="http://schemas.microsoft.com/office/powerpoint/2010/main" val="897562768"/>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5B145-363A-476F-B3D8-72CEE8FC55B6}"/>
              </a:ext>
            </a:extLst>
          </p:cNvPr>
          <p:cNvSpPr>
            <a:spLocks noGrp="1"/>
          </p:cNvSpPr>
          <p:nvPr>
            <p:ph type="title"/>
          </p:nvPr>
        </p:nvSpPr>
        <p:spPr/>
        <p:txBody>
          <a:bodyPr/>
          <a:lstStyle/>
          <a:p>
            <a:r>
              <a:rPr lang="en-US" dirty="0"/>
              <a:t>What is an Ex-</a:t>
            </a:r>
            <a:r>
              <a:rPr lang="en-US" dirty="0" err="1"/>
              <a:t>Parte</a:t>
            </a:r>
            <a:r>
              <a:rPr lang="en-US" dirty="0"/>
              <a:t> Communication?</a:t>
            </a:r>
          </a:p>
        </p:txBody>
      </p:sp>
      <p:sp>
        <p:nvSpPr>
          <p:cNvPr id="3" name="Text Placeholder 2">
            <a:extLst>
              <a:ext uri="{FF2B5EF4-FFF2-40B4-BE49-F238E27FC236}">
                <a16:creationId xmlns:a16="http://schemas.microsoft.com/office/drawing/2014/main" id="{16871C42-C8A2-4862-811C-50B02C42BC77}"/>
              </a:ext>
            </a:extLst>
          </p:cNvPr>
          <p:cNvSpPr>
            <a:spLocks noGrp="1"/>
          </p:cNvSpPr>
          <p:nvPr>
            <p:ph type="body" sz="quarter" idx="10"/>
          </p:nvPr>
        </p:nvSpPr>
        <p:spPr/>
        <p:txBody>
          <a:bodyPr>
            <a:normAutofit/>
          </a:bodyPr>
          <a:lstStyle/>
          <a:p>
            <a:r>
              <a:rPr lang="en-US" sz="2800" dirty="0">
                <a:latin typeface="Constantia" pitchFamily="18" charset="0"/>
              </a:rPr>
              <a:t>A communication between a Commissioner (outside of a public hearing) and one of the parties.  </a:t>
            </a:r>
          </a:p>
          <a:p>
            <a:r>
              <a:rPr lang="en-US" sz="2800" dirty="0">
                <a:latin typeface="Constantia" pitchFamily="18" charset="0"/>
              </a:rPr>
              <a:t>Creates a presumption of prejudice.</a:t>
            </a:r>
          </a:p>
          <a:p>
            <a:pPr>
              <a:buNone/>
            </a:pPr>
            <a:endParaRPr lang="en-US" sz="2800" dirty="0">
              <a:latin typeface="Constantia" pitchFamily="18" charset="0"/>
            </a:endParaRPr>
          </a:p>
          <a:p>
            <a:pPr>
              <a:buNone/>
            </a:pPr>
            <a:r>
              <a:rPr lang="en-US" sz="2800" u="sng" dirty="0">
                <a:solidFill>
                  <a:srgbClr val="E46C0A"/>
                </a:solidFill>
                <a:latin typeface="Constantia" pitchFamily="18" charset="0"/>
              </a:rPr>
              <a:t>Possible types of ex </a:t>
            </a:r>
            <a:r>
              <a:rPr lang="en-US" sz="2800" u="sng" dirty="0" err="1">
                <a:solidFill>
                  <a:srgbClr val="E46C0A"/>
                </a:solidFill>
                <a:latin typeface="Constantia" pitchFamily="18" charset="0"/>
              </a:rPr>
              <a:t>parte</a:t>
            </a:r>
            <a:r>
              <a:rPr lang="en-US" sz="2800" u="sng" dirty="0">
                <a:solidFill>
                  <a:srgbClr val="E46C0A"/>
                </a:solidFill>
                <a:latin typeface="Constantia" pitchFamily="18" charset="0"/>
              </a:rPr>
              <a:t> communications:</a:t>
            </a:r>
            <a:r>
              <a:rPr lang="en-US" sz="2800" dirty="0">
                <a:solidFill>
                  <a:srgbClr val="E46C0A"/>
                </a:solidFill>
                <a:latin typeface="Constantia" pitchFamily="18" charset="0"/>
              </a:rPr>
              <a:t> </a:t>
            </a:r>
          </a:p>
          <a:p>
            <a:pPr>
              <a:buNone/>
            </a:pPr>
            <a:r>
              <a:rPr lang="en-US" sz="2800" b="1" dirty="0">
                <a:latin typeface="Constantia" pitchFamily="18" charset="0"/>
              </a:rPr>
              <a:t>Written Information: </a:t>
            </a:r>
            <a:r>
              <a:rPr lang="en-US" sz="2800" dirty="0">
                <a:solidFill>
                  <a:srgbClr val="E46C0A"/>
                </a:solidFill>
                <a:latin typeface="Constantia" pitchFamily="18" charset="0"/>
              </a:rPr>
              <a:t>including letters, faxes and e-mail.</a:t>
            </a:r>
          </a:p>
          <a:p>
            <a:pPr>
              <a:buNone/>
            </a:pPr>
            <a:r>
              <a:rPr lang="en-US" sz="2800" b="1" dirty="0">
                <a:latin typeface="Constantia" pitchFamily="18" charset="0"/>
              </a:rPr>
              <a:t>Oral Communications: </a:t>
            </a:r>
            <a:r>
              <a:rPr lang="en-US" sz="2800" dirty="0">
                <a:solidFill>
                  <a:srgbClr val="E46C0A"/>
                </a:solidFill>
                <a:latin typeface="Constantia" pitchFamily="18" charset="0"/>
              </a:rPr>
              <a:t>telephone calls and private meetings.</a:t>
            </a:r>
            <a:endParaRPr lang="en-US" sz="2800" dirty="0">
              <a:solidFill>
                <a:srgbClr val="000000"/>
              </a:solidFill>
              <a:sym typeface="Helvetica Light"/>
            </a:endParaRPr>
          </a:p>
          <a:p>
            <a:endParaRPr lang="en-US" dirty="0"/>
          </a:p>
        </p:txBody>
      </p:sp>
    </p:spTree>
    <p:extLst>
      <p:ext uri="{BB962C8B-B14F-4D97-AF65-F5344CB8AC3E}">
        <p14:creationId xmlns:p14="http://schemas.microsoft.com/office/powerpoint/2010/main" val="347797518"/>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6D723-8D4A-4CE8-AF18-DCA820568148}"/>
              </a:ext>
            </a:extLst>
          </p:cNvPr>
          <p:cNvSpPr>
            <a:spLocks noGrp="1"/>
          </p:cNvSpPr>
          <p:nvPr>
            <p:ph type="title"/>
          </p:nvPr>
        </p:nvSpPr>
        <p:spPr/>
        <p:txBody>
          <a:bodyPr/>
          <a:lstStyle/>
          <a:p>
            <a:pPr algn="ctr"/>
            <a:r>
              <a:rPr lang="en-US" dirty="0"/>
              <a:t>Inadvertent Ex-</a:t>
            </a:r>
            <a:r>
              <a:rPr lang="en-US" dirty="0" err="1"/>
              <a:t>Parte</a:t>
            </a:r>
            <a:r>
              <a:rPr lang="en-US" dirty="0"/>
              <a:t> Communications</a:t>
            </a:r>
          </a:p>
        </p:txBody>
      </p:sp>
      <p:sp>
        <p:nvSpPr>
          <p:cNvPr id="3" name="Text Placeholder 2">
            <a:extLst>
              <a:ext uri="{FF2B5EF4-FFF2-40B4-BE49-F238E27FC236}">
                <a16:creationId xmlns:a16="http://schemas.microsoft.com/office/drawing/2014/main" id="{5E5D01EB-F7D4-464B-BC8A-42B28C385C9A}"/>
              </a:ext>
            </a:extLst>
          </p:cNvPr>
          <p:cNvSpPr>
            <a:spLocks noGrp="1"/>
          </p:cNvSpPr>
          <p:nvPr>
            <p:ph type="body" sz="quarter" idx="10"/>
          </p:nvPr>
        </p:nvSpPr>
        <p:spPr/>
        <p:txBody>
          <a:bodyPr>
            <a:normAutofit/>
          </a:bodyPr>
          <a:lstStyle/>
          <a:p>
            <a:pPr marL="0" indent="0">
              <a:buNone/>
            </a:pPr>
            <a:r>
              <a:rPr lang="en-US" sz="3200" dirty="0">
                <a:latin typeface="Constantia" panose="02030602050306030303" pitchFamily="18" charset="0"/>
              </a:rPr>
              <a:t>How to cure</a:t>
            </a:r>
            <a:r>
              <a:rPr lang="en-US" sz="3200" dirty="0"/>
              <a:t>:</a:t>
            </a:r>
          </a:p>
          <a:p>
            <a:r>
              <a:rPr lang="en-US" sz="2400" dirty="0">
                <a:latin typeface="Constantia" pitchFamily="18" charset="0"/>
              </a:rPr>
              <a:t>The complete substance of what was presented at the ex-</a:t>
            </a:r>
            <a:r>
              <a:rPr lang="en-US" sz="2400" dirty="0" err="1">
                <a:latin typeface="Constantia" pitchFamily="18" charset="0"/>
              </a:rPr>
              <a:t>parte</a:t>
            </a:r>
            <a:r>
              <a:rPr lang="en-US" sz="2400" dirty="0">
                <a:latin typeface="Constantia" pitchFamily="18" charset="0"/>
              </a:rPr>
              <a:t> meeting should be disclosed at the public hearing.</a:t>
            </a:r>
          </a:p>
          <a:p>
            <a:r>
              <a:rPr lang="en-US" sz="2400" dirty="0">
                <a:latin typeface="Constantia" pitchFamily="18" charset="0"/>
              </a:rPr>
              <a:t>Any written ex-</a:t>
            </a:r>
            <a:r>
              <a:rPr lang="en-US" sz="2400" dirty="0" err="1">
                <a:latin typeface="Constantia" pitchFamily="18" charset="0"/>
              </a:rPr>
              <a:t>parte</a:t>
            </a:r>
            <a:r>
              <a:rPr lang="en-US" sz="2400" dirty="0">
                <a:latin typeface="Constantia" pitchFamily="18" charset="0"/>
              </a:rPr>
              <a:t> communication should be made part of the record on the item.</a:t>
            </a:r>
          </a:p>
          <a:p>
            <a:r>
              <a:rPr lang="en-US" sz="2400" dirty="0">
                <a:latin typeface="Constantia" pitchFamily="18" charset="0"/>
              </a:rPr>
              <a:t>If a party then expresses concern that it has been prejudiced by the ex-</a:t>
            </a:r>
            <a:r>
              <a:rPr lang="en-US" sz="2400" dirty="0" err="1">
                <a:latin typeface="Constantia" pitchFamily="18" charset="0"/>
              </a:rPr>
              <a:t>parte</a:t>
            </a:r>
            <a:r>
              <a:rPr lang="en-US" sz="2400" dirty="0">
                <a:latin typeface="Constantia" pitchFamily="18" charset="0"/>
              </a:rPr>
              <a:t> communication, the party should be allowed time to respond to the information.</a:t>
            </a:r>
          </a:p>
          <a:p>
            <a:endParaRPr lang="en-US" dirty="0"/>
          </a:p>
        </p:txBody>
      </p:sp>
    </p:spTree>
    <p:extLst>
      <p:ext uri="{BB962C8B-B14F-4D97-AF65-F5344CB8AC3E}">
        <p14:creationId xmlns:p14="http://schemas.microsoft.com/office/powerpoint/2010/main" val="31611105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AC426-4964-4C8D-A8AB-64798FB5FF7C}"/>
              </a:ext>
            </a:extLst>
          </p:cNvPr>
          <p:cNvSpPr>
            <a:spLocks noGrp="1"/>
          </p:cNvSpPr>
          <p:nvPr>
            <p:ph type="title"/>
          </p:nvPr>
        </p:nvSpPr>
        <p:spPr/>
        <p:txBody>
          <a:bodyPr>
            <a:normAutofit fontScale="90000"/>
          </a:bodyPr>
          <a:lstStyle/>
          <a:p>
            <a:pPr algn="ctr"/>
            <a:br>
              <a:rPr lang="en-US" sz="3200" b="1" cap="none" dirty="0">
                <a:solidFill>
                  <a:srgbClr val="002060"/>
                </a:solidFill>
                <a:latin typeface="Times New Roman" panose="02020603050405020304" pitchFamily="18" charset="0"/>
                <a:cs typeface="Times New Roman" panose="02020603050405020304" pitchFamily="18" charset="0"/>
              </a:rPr>
            </a:br>
            <a:r>
              <a:rPr lang="en-US" sz="3200" b="1" cap="none" dirty="0">
                <a:solidFill>
                  <a:srgbClr val="002060"/>
                </a:solidFill>
                <a:latin typeface="Times New Roman" panose="02020603050405020304" pitchFamily="18" charset="0"/>
                <a:cs typeface="Times New Roman" panose="02020603050405020304" pitchFamily="18" charset="0"/>
              </a:rPr>
              <a:t>“Advisory Personnel” </a:t>
            </a:r>
            <a:br>
              <a:rPr lang="en-US" sz="3200" b="1" cap="none" dirty="0">
                <a:solidFill>
                  <a:srgbClr val="002060"/>
                </a:solidFill>
                <a:latin typeface="Times New Roman" panose="02020603050405020304" pitchFamily="18" charset="0"/>
                <a:cs typeface="Times New Roman" panose="02020603050405020304" pitchFamily="18" charset="0"/>
              </a:rPr>
            </a:br>
            <a:r>
              <a:rPr lang="en-US" sz="3200" b="1" cap="none" dirty="0">
                <a:solidFill>
                  <a:srgbClr val="002060"/>
                </a:solidFill>
                <a:latin typeface="Times New Roman" panose="02020603050405020304" pitchFamily="18" charset="0"/>
                <a:cs typeface="Times New Roman" panose="02020603050405020304" pitchFamily="18" charset="0"/>
              </a:rPr>
              <a:t>Section 2-11.1.(b)(4), Code of Ethics</a:t>
            </a:r>
            <a:br>
              <a:rPr lang="en-US" sz="3200" b="1" cap="none" dirty="0">
                <a:solidFill>
                  <a:srgbClr val="002060"/>
                </a:solidFill>
                <a:latin typeface="Times New Roman" panose="02020603050405020304" pitchFamily="18" charset="0"/>
                <a:cs typeface="Times New Roman" panose="02020603050405020304" pitchFamily="18" charset="0"/>
              </a:rPr>
            </a:b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ED96BEC-586B-4830-8FD2-7FEEC495E38C}"/>
              </a:ext>
            </a:extLst>
          </p:cNvPr>
          <p:cNvSpPr>
            <a:spLocks noGrp="1"/>
          </p:cNvSpPr>
          <p:nvPr>
            <p:ph idx="1"/>
          </p:nvPr>
        </p:nvSpPr>
        <p:spPr>
          <a:gradFill>
            <a:gsLst>
              <a:gs pos="38110">
                <a:srgbClr val="B8DBFA"/>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just"/>
            <a:endParaRPr lang="en-US" dirty="0">
              <a:solidFill>
                <a:srgbClr val="002060"/>
              </a:solidFill>
              <a:latin typeface="Times New Roman" panose="02020603050405020304" pitchFamily="18" charset="0"/>
              <a:cs typeface="Times New Roman" panose="02020603050405020304" pitchFamily="18" charset="0"/>
            </a:endParaRPr>
          </a:p>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The County Ethics Code shall apply to County personnel as defined:</a:t>
            </a:r>
          </a:p>
          <a:p>
            <a:pPr marL="114300" indent="0" algn="just">
              <a:buNone/>
            </a:pPr>
            <a:endParaRPr lang="en-US" dirty="0">
              <a:solidFill>
                <a:srgbClr val="002060"/>
              </a:solidFill>
              <a:latin typeface="Times New Roman" panose="02020603050405020304" pitchFamily="18" charset="0"/>
              <a:cs typeface="Times New Roman" panose="02020603050405020304" pitchFamily="18" charset="0"/>
            </a:endParaRPr>
          </a:p>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Advisory Personnel are defined as members of those County Boards whose primary responsibility is to recommend legislation, policy or give advice to the Board of County Commissioners. </a:t>
            </a:r>
          </a:p>
        </p:txBody>
      </p:sp>
    </p:spTree>
    <p:extLst>
      <p:ext uri="{BB962C8B-B14F-4D97-AF65-F5344CB8AC3E}">
        <p14:creationId xmlns:p14="http://schemas.microsoft.com/office/powerpoint/2010/main" val="21694199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32F52-AD56-43B7-ADD2-DC8C0BC56063}"/>
              </a:ext>
            </a:extLst>
          </p:cNvPr>
          <p:cNvSpPr>
            <a:spLocks noGrp="1"/>
          </p:cNvSpPr>
          <p:nvPr>
            <p:ph type="title"/>
          </p:nvPr>
        </p:nvSpPr>
        <p:spPr/>
        <p:txBody>
          <a:bodyPr/>
          <a:lstStyle/>
          <a:p>
            <a:pPr algn="ctr"/>
            <a:r>
              <a:rPr lang="en-US" dirty="0"/>
              <a:t>What is </a:t>
            </a:r>
            <a:r>
              <a:rPr lang="en-US" u="sng" dirty="0"/>
              <a:t>not</a:t>
            </a:r>
            <a:r>
              <a:rPr lang="en-US" dirty="0"/>
              <a:t> a prohibited ex-</a:t>
            </a:r>
            <a:r>
              <a:rPr lang="en-US" dirty="0" err="1"/>
              <a:t>parte</a:t>
            </a:r>
            <a:r>
              <a:rPr lang="en-US" dirty="0"/>
              <a:t> communication?</a:t>
            </a:r>
          </a:p>
        </p:txBody>
      </p:sp>
      <p:sp>
        <p:nvSpPr>
          <p:cNvPr id="3" name="Text Placeholder 2">
            <a:extLst>
              <a:ext uri="{FF2B5EF4-FFF2-40B4-BE49-F238E27FC236}">
                <a16:creationId xmlns:a16="http://schemas.microsoft.com/office/drawing/2014/main" id="{CE14E45A-BBC1-4556-BCA8-4457E37F0B4C}"/>
              </a:ext>
            </a:extLst>
          </p:cNvPr>
          <p:cNvSpPr>
            <a:spLocks noGrp="1"/>
          </p:cNvSpPr>
          <p:nvPr>
            <p:ph type="body" sz="quarter" idx="10"/>
          </p:nvPr>
        </p:nvSpPr>
        <p:spPr/>
        <p:txBody>
          <a:bodyPr/>
          <a:lstStyle/>
          <a:p>
            <a:pPr marL="571500" indent="-571500"/>
            <a:r>
              <a:rPr lang="en-US" sz="2800" dirty="0">
                <a:latin typeface="Constantia" pitchFamily="18" charset="0"/>
              </a:rPr>
              <a:t>City staff, such as planners, engineers, and other experts, may meet with quasi-judicial officers to advise them of their professional opinions regarding quasi-judicial applications.</a:t>
            </a:r>
          </a:p>
          <a:p>
            <a:endParaRPr lang="en-US" sz="2800" dirty="0">
              <a:latin typeface="Constantia" pitchFamily="18" charset="0"/>
            </a:endParaRPr>
          </a:p>
          <a:p>
            <a:pPr marL="571500" indent="-571500"/>
            <a:r>
              <a:rPr lang="en-US" sz="2800" dirty="0">
                <a:latin typeface="Constantia" pitchFamily="18" charset="0"/>
              </a:rPr>
              <a:t>As long as the staff members are not attempting to influence the decision maker and the communications.	</a:t>
            </a:r>
            <a:endParaRPr lang="en-US" sz="2800" dirty="0">
              <a:latin typeface="Constantia" pitchFamily="18" charset="0"/>
              <a:sym typeface="Helvetica Light"/>
            </a:endParaRPr>
          </a:p>
          <a:p>
            <a:endParaRPr lang="en-US" dirty="0"/>
          </a:p>
        </p:txBody>
      </p:sp>
    </p:spTree>
    <p:extLst>
      <p:ext uri="{BB962C8B-B14F-4D97-AF65-F5344CB8AC3E}">
        <p14:creationId xmlns:p14="http://schemas.microsoft.com/office/powerpoint/2010/main" val="465862375"/>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sz="2800" dirty="0"/>
              <a:t>Rules of Procedure</a:t>
            </a:r>
            <a:br>
              <a:rPr lang="en-PH" sz="2800" dirty="0"/>
            </a:br>
            <a:br>
              <a:rPr lang="en-PH" sz="2800" dirty="0"/>
            </a:br>
            <a:r>
              <a:rPr lang="en-PH" sz="2800" dirty="0"/>
              <a:t>Stephanie Throckmorton, </a:t>
            </a:r>
            <a:br>
              <a:rPr lang="en-PH" sz="2800" dirty="0"/>
            </a:br>
            <a:r>
              <a:rPr lang="en-PH" sz="2800" dirty="0"/>
              <a:t>Deputy City Attorney</a:t>
            </a:r>
          </a:p>
        </p:txBody>
      </p:sp>
    </p:spTree>
    <p:extLst>
      <p:ext uri="{BB962C8B-B14F-4D97-AF65-F5344CB8AC3E}">
        <p14:creationId xmlns:p14="http://schemas.microsoft.com/office/powerpoint/2010/main" val="378223472"/>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FA3AC4-4CB8-47A7-BFEF-3A1874000F25}"/>
              </a:ext>
            </a:extLst>
          </p:cNvPr>
          <p:cNvSpPr>
            <a:spLocks noGrp="1"/>
          </p:cNvSpPr>
          <p:nvPr>
            <p:ph type="body" sz="quarter" idx="10"/>
          </p:nvPr>
        </p:nvSpPr>
        <p:spPr/>
        <p:txBody>
          <a:bodyPr>
            <a:normAutofit/>
          </a:bodyPr>
          <a:lstStyle/>
          <a:p>
            <a:pPr marL="0" indent="0" algn="ctr">
              <a:buNone/>
            </a:pPr>
            <a:endParaRPr lang="en-US" sz="4400" dirty="0">
              <a:latin typeface="Constantia" panose="02030602050306030303" pitchFamily="18" charset="0"/>
            </a:endParaRPr>
          </a:p>
          <a:p>
            <a:pPr marL="0" indent="0" algn="ctr">
              <a:buNone/>
            </a:pPr>
            <a:r>
              <a:rPr lang="en-US" sz="4400" dirty="0">
                <a:latin typeface="Constantia" panose="02030602050306030303" pitchFamily="18" charset="0"/>
              </a:rPr>
              <a:t>Rules of Procedure</a:t>
            </a:r>
          </a:p>
          <a:p>
            <a:pPr marL="0" indent="0" algn="ctr">
              <a:buNone/>
            </a:pPr>
            <a:r>
              <a:rPr lang="en-US" sz="4400" dirty="0">
                <a:latin typeface="Constantia" panose="02030602050306030303" pitchFamily="18" charset="0"/>
              </a:rPr>
              <a:t>Robert’s Rules of Order</a:t>
            </a:r>
          </a:p>
        </p:txBody>
      </p:sp>
    </p:spTree>
    <p:extLst>
      <p:ext uri="{BB962C8B-B14F-4D97-AF65-F5344CB8AC3E}">
        <p14:creationId xmlns:p14="http://schemas.microsoft.com/office/powerpoint/2010/main" val="2172384993"/>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sz="3200" dirty="0"/>
              <a:t>Robert’s Rules of Order, Newly Revised</a:t>
            </a:r>
          </a:p>
        </p:txBody>
      </p:sp>
      <p:sp>
        <p:nvSpPr>
          <p:cNvPr id="6" name="Text Placeholder 5"/>
          <p:cNvSpPr>
            <a:spLocks noGrp="1"/>
          </p:cNvSpPr>
          <p:nvPr>
            <p:ph type="body" sz="quarter" idx="10"/>
          </p:nvPr>
        </p:nvSpPr>
        <p:spPr/>
        <p:txBody>
          <a:bodyPr/>
          <a:lstStyle/>
          <a:p>
            <a:pPr marL="0" indent="0">
              <a:buNone/>
            </a:pPr>
            <a:r>
              <a:rPr lang="en-US" sz="2800" dirty="0">
                <a:latin typeface="Constantia" panose="02030602050306030303" pitchFamily="18" charset="0"/>
              </a:rPr>
              <a:t>To the extent not in conflict with the City Code, rules adopted by the board, or applicable state law, each board shall adhere to </a:t>
            </a:r>
            <a:r>
              <a:rPr lang="en-US" sz="2800" b="1" i="1" dirty="0">
                <a:latin typeface="Constantia" panose="02030602050306030303" pitchFamily="18" charset="0"/>
              </a:rPr>
              <a:t>Robert’s Rules of Order, Newly Revised.</a:t>
            </a:r>
            <a:r>
              <a:rPr lang="en-US" sz="2800" dirty="0">
                <a:latin typeface="Constantia" panose="02030602050306030303" pitchFamily="18" charset="0"/>
              </a:rPr>
              <a:t>  City Code Secs. 2-55(a), 2-77(a)(1). </a:t>
            </a:r>
          </a:p>
          <a:p>
            <a:pPr marL="0" indent="0">
              <a:buNone/>
            </a:pPr>
            <a:endParaRPr lang="en-US" sz="2800" dirty="0">
              <a:latin typeface="Constantia" panose="02030602050306030303" pitchFamily="18" charset="0"/>
            </a:endParaRPr>
          </a:p>
          <a:p>
            <a:pPr lvl="1"/>
            <a:r>
              <a:rPr lang="en-US" sz="2400" b="1" i="1" dirty="0">
                <a:latin typeface="Constantia" panose="02030602050306030303" pitchFamily="18" charset="0"/>
              </a:rPr>
              <a:t>Questions of order</a:t>
            </a:r>
          </a:p>
          <a:p>
            <a:pPr lvl="1"/>
            <a:r>
              <a:rPr lang="en-US" sz="2400" b="1" i="1" dirty="0">
                <a:latin typeface="Constantia" panose="02030602050306030303" pitchFamily="18" charset="0"/>
              </a:rPr>
              <a:t>Methods of organization</a:t>
            </a:r>
          </a:p>
          <a:p>
            <a:pPr lvl="1"/>
            <a:r>
              <a:rPr lang="en-US" sz="2400" b="1" i="1" dirty="0">
                <a:latin typeface="Constantia" panose="02030602050306030303" pitchFamily="18" charset="0"/>
              </a:rPr>
              <a:t>Conduct of business</a:t>
            </a:r>
            <a:endParaRPr lang="en-PH" sz="2400" b="1" i="1" dirty="0">
              <a:latin typeface="Constantia" panose="02030602050306030303" pitchFamily="18" charset="0"/>
            </a:endParaRPr>
          </a:p>
          <a:p>
            <a:endParaRPr lang="en-PH" dirty="0"/>
          </a:p>
        </p:txBody>
      </p:sp>
    </p:spTree>
    <p:extLst>
      <p:ext uri="{BB962C8B-B14F-4D97-AF65-F5344CB8AC3E}">
        <p14:creationId xmlns:p14="http://schemas.microsoft.com/office/powerpoint/2010/main" val="3076809098"/>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sz="4000" dirty="0"/>
              <a:t>Parliamentarian</a:t>
            </a:r>
          </a:p>
        </p:txBody>
      </p:sp>
      <p:sp>
        <p:nvSpPr>
          <p:cNvPr id="6" name="Text Placeholder 5"/>
          <p:cNvSpPr>
            <a:spLocks noGrp="1"/>
          </p:cNvSpPr>
          <p:nvPr>
            <p:ph type="body" sz="quarter" idx="10"/>
          </p:nvPr>
        </p:nvSpPr>
        <p:spPr/>
        <p:txBody>
          <a:bodyPr>
            <a:normAutofit/>
          </a:bodyPr>
          <a:lstStyle/>
          <a:p>
            <a:pPr marL="0" indent="0">
              <a:buNone/>
            </a:pPr>
            <a:r>
              <a:rPr lang="en-US" sz="3200" dirty="0">
                <a:latin typeface="Constantia" panose="02030602050306030303" pitchFamily="18" charset="0"/>
              </a:rPr>
              <a:t>The City Attorney shall serve as parliamentarian and shall advise and assist the chairperson in matters of parliamentary law.  In the absence of a rule of procedure, the parliamentarian shall refer to Robert’s Rules of Order, Revised, on all rulings.  City Code Sec. 2-80.</a:t>
            </a:r>
            <a:endParaRPr lang="en-PH" sz="3200" dirty="0">
              <a:latin typeface="Constantia" panose="02030602050306030303" pitchFamily="18" charset="0"/>
            </a:endParaRPr>
          </a:p>
        </p:txBody>
      </p:sp>
    </p:spTree>
    <p:extLst>
      <p:ext uri="{BB962C8B-B14F-4D97-AF65-F5344CB8AC3E}">
        <p14:creationId xmlns:p14="http://schemas.microsoft.com/office/powerpoint/2010/main" val="2840264046"/>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sz="4400" dirty="0"/>
              <a:t>Quorum</a:t>
            </a:r>
            <a:endParaRPr lang="en-PH" sz="3600" dirty="0"/>
          </a:p>
        </p:txBody>
      </p:sp>
      <p:sp>
        <p:nvSpPr>
          <p:cNvPr id="6" name="Text Placeholder 5"/>
          <p:cNvSpPr>
            <a:spLocks noGrp="1"/>
          </p:cNvSpPr>
          <p:nvPr>
            <p:ph type="body" sz="quarter" idx="10"/>
          </p:nvPr>
        </p:nvSpPr>
        <p:spPr/>
        <p:txBody>
          <a:bodyPr/>
          <a:lstStyle/>
          <a:p>
            <a:pPr lvl="0"/>
            <a:r>
              <a:rPr lang="en-US" sz="2800" dirty="0">
                <a:latin typeface="Constantia" panose="02030602050306030303" pitchFamily="18" charset="0"/>
              </a:rPr>
              <a:t>What is a </a:t>
            </a:r>
            <a:r>
              <a:rPr lang="en-US" sz="2800" b="1" i="1" dirty="0">
                <a:latin typeface="Constantia" panose="02030602050306030303" pitchFamily="18" charset="0"/>
              </a:rPr>
              <a:t>quorum</a:t>
            </a:r>
            <a:r>
              <a:rPr lang="en-US" sz="2800" dirty="0">
                <a:latin typeface="Constantia" panose="02030602050306030303" pitchFamily="18" charset="0"/>
              </a:rPr>
              <a:t>?</a:t>
            </a:r>
            <a:endParaRPr lang="en-PH" sz="2800" b="1" i="1" dirty="0">
              <a:latin typeface="Constantia" panose="02030602050306030303" pitchFamily="18" charset="0"/>
            </a:endParaRPr>
          </a:p>
          <a:p>
            <a:endParaRPr lang="en-PH" sz="2800" dirty="0">
              <a:latin typeface="Constantia" panose="02030602050306030303" pitchFamily="18" charset="0"/>
            </a:endParaRPr>
          </a:p>
          <a:p>
            <a:pPr lvl="1"/>
            <a:r>
              <a:rPr lang="en-PH" sz="2800" dirty="0">
                <a:latin typeface="Constantia" panose="02030602050306030303" pitchFamily="18" charset="0"/>
              </a:rPr>
              <a:t>The minimum number of members who must be present at meetings of a deliberative assembly for business to be validly transacted.  </a:t>
            </a:r>
            <a:r>
              <a:rPr lang="en-PH" sz="2800" dirty="0" err="1">
                <a:latin typeface="Constantia" panose="02030602050306030303" pitchFamily="18" charset="0"/>
              </a:rPr>
              <a:t>RONR</a:t>
            </a:r>
            <a:r>
              <a:rPr lang="en-PH" sz="2800" dirty="0">
                <a:latin typeface="Constantia" panose="02030602050306030303" pitchFamily="18" charset="0"/>
              </a:rPr>
              <a:t> (11th ed.), p. 21.</a:t>
            </a:r>
          </a:p>
          <a:p>
            <a:pPr marL="342900" lvl="1" indent="0">
              <a:buNone/>
            </a:pPr>
            <a:endParaRPr lang="en-PH" sz="2109" dirty="0"/>
          </a:p>
        </p:txBody>
      </p:sp>
    </p:spTree>
    <p:extLst>
      <p:ext uri="{BB962C8B-B14F-4D97-AF65-F5344CB8AC3E}">
        <p14:creationId xmlns:p14="http://schemas.microsoft.com/office/powerpoint/2010/main" val="1001826943"/>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dirty="0"/>
              <a:t>Quorum</a:t>
            </a:r>
          </a:p>
        </p:txBody>
      </p:sp>
      <p:sp>
        <p:nvSpPr>
          <p:cNvPr id="3" name="Text Placeholder 2"/>
          <p:cNvSpPr>
            <a:spLocks noGrp="1"/>
          </p:cNvSpPr>
          <p:nvPr>
            <p:ph type="body" sz="quarter" idx="10"/>
          </p:nvPr>
        </p:nvSpPr>
        <p:spPr/>
        <p:txBody>
          <a:bodyPr>
            <a:noAutofit/>
          </a:bodyPr>
          <a:lstStyle/>
          <a:p>
            <a:pPr lvl="0"/>
            <a:r>
              <a:rPr lang="en-US" sz="2800" dirty="0">
                <a:latin typeface="Constantia" panose="02030602050306030303" pitchFamily="18" charset="0"/>
              </a:rPr>
              <a:t>General Rule: A </a:t>
            </a:r>
            <a:r>
              <a:rPr lang="en-US" sz="2800" b="1" i="1" dirty="0">
                <a:latin typeface="Constantia" panose="02030602050306030303" pitchFamily="18" charset="0"/>
              </a:rPr>
              <a:t>quorum</a:t>
            </a:r>
            <a:r>
              <a:rPr lang="en-US" sz="2800" dirty="0">
                <a:latin typeface="Constantia" panose="02030602050306030303" pitchFamily="18" charset="0"/>
              </a:rPr>
              <a:t> for all boards’ meetings shall consist of </a:t>
            </a:r>
            <a:r>
              <a:rPr lang="en-US" sz="2800" b="1" i="1" dirty="0">
                <a:latin typeface="Constantia" panose="02030602050306030303" pitchFamily="18" charset="0"/>
              </a:rPr>
              <a:t>a majority </a:t>
            </a:r>
            <a:r>
              <a:rPr lang="en-US" sz="2800" dirty="0">
                <a:latin typeface="Constantia" panose="02030602050306030303" pitchFamily="18" charset="0"/>
              </a:rPr>
              <a:t>of the board’s total membership.  City Code Sec. 2-55(b).</a:t>
            </a:r>
          </a:p>
          <a:p>
            <a:pPr lvl="0"/>
            <a:endParaRPr lang="en-US" sz="2800" dirty="0">
              <a:latin typeface="Constantia" panose="02030602050306030303" pitchFamily="18" charset="0"/>
            </a:endParaRPr>
          </a:p>
          <a:p>
            <a:pPr lvl="1"/>
            <a:r>
              <a:rPr lang="en-US" sz="2800" i="1" dirty="0">
                <a:latin typeface="Constantia" panose="02030602050306030303" pitchFamily="18" charset="0"/>
              </a:rPr>
              <a:t>Example</a:t>
            </a:r>
            <a:r>
              <a:rPr lang="en-US" sz="2800" dirty="0">
                <a:latin typeface="Constantia" panose="02030602050306030303" pitchFamily="18" charset="0"/>
              </a:rPr>
              <a:t>:  If a board has five (5) members, three (3) members must be present to constitute a quorum.</a:t>
            </a:r>
          </a:p>
          <a:p>
            <a:pPr marL="234396" lvl="1" indent="0">
              <a:buNone/>
            </a:pPr>
            <a:endParaRPr lang="en-PH" sz="2800" dirty="0">
              <a:latin typeface="Constantia" panose="02030602050306030303" pitchFamily="18" charset="0"/>
            </a:endParaRPr>
          </a:p>
          <a:p>
            <a:r>
              <a:rPr lang="en-PH" sz="2800" dirty="0">
                <a:latin typeface="Constantia" panose="02030602050306030303" pitchFamily="18" charset="0"/>
              </a:rPr>
              <a:t>Exception:  Those boards whose creating resolution or ordinance provides for a different quorum.</a:t>
            </a:r>
          </a:p>
          <a:p>
            <a:pPr lvl="1"/>
            <a:r>
              <a:rPr lang="en-PH" sz="2800" i="1" dirty="0">
                <a:latin typeface="Constantia" panose="02030602050306030303" pitchFamily="18" charset="0"/>
              </a:rPr>
              <a:t>E.g. </a:t>
            </a:r>
            <a:r>
              <a:rPr lang="en-PH" sz="2800" dirty="0">
                <a:latin typeface="Constantia" panose="02030602050306030303" pitchFamily="18" charset="0"/>
              </a:rPr>
              <a:t>Sustainability Advisory Board; Board of Architects</a:t>
            </a:r>
            <a:endParaRPr lang="en-PH" sz="2800" i="1" dirty="0">
              <a:latin typeface="Constantia" panose="02030602050306030303" pitchFamily="18" charset="0"/>
            </a:endParaRPr>
          </a:p>
        </p:txBody>
      </p:sp>
    </p:spTree>
    <p:extLst>
      <p:ext uri="{BB962C8B-B14F-4D97-AF65-F5344CB8AC3E}">
        <p14:creationId xmlns:p14="http://schemas.microsoft.com/office/powerpoint/2010/main" val="2883482808"/>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dirty="0"/>
              <a:t>Quorum</a:t>
            </a:r>
          </a:p>
        </p:txBody>
      </p:sp>
      <p:sp>
        <p:nvSpPr>
          <p:cNvPr id="3" name="Text Placeholder 2"/>
          <p:cNvSpPr>
            <a:spLocks noGrp="1"/>
          </p:cNvSpPr>
          <p:nvPr>
            <p:ph type="body" sz="quarter" idx="10"/>
          </p:nvPr>
        </p:nvSpPr>
        <p:spPr/>
        <p:txBody>
          <a:bodyPr>
            <a:noAutofit/>
          </a:bodyPr>
          <a:lstStyle/>
          <a:p>
            <a:pPr lvl="0"/>
            <a:r>
              <a:rPr lang="en-US" sz="2400" dirty="0">
                <a:latin typeface="Constantia" panose="02030602050306030303" pitchFamily="18" charset="0"/>
              </a:rPr>
              <a:t>General Rule Regarding Required Vote</a:t>
            </a:r>
          </a:p>
          <a:p>
            <a:pPr lvl="1"/>
            <a:r>
              <a:rPr lang="en-US" sz="2400" dirty="0">
                <a:latin typeface="Constantia" panose="02030602050306030303" pitchFamily="18" charset="0"/>
              </a:rPr>
              <a:t>The </a:t>
            </a:r>
            <a:r>
              <a:rPr lang="en-US" sz="2400" b="1" i="1" dirty="0">
                <a:latin typeface="Constantia" panose="02030602050306030303" pitchFamily="18" charset="0"/>
              </a:rPr>
              <a:t>decision of a majority of the board members present </a:t>
            </a:r>
            <a:r>
              <a:rPr lang="en-US" sz="2400" dirty="0">
                <a:latin typeface="Constantia" panose="02030602050306030303" pitchFamily="18" charset="0"/>
              </a:rPr>
              <a:t>and voting at a meeting at which a quorum is present </a:t>
            </a:r>
            <a:r>
              <a:rPr lang="en-US" sz="2400" b="1" i="1" dirty="0">
                <a:latin typeface="Constantia" panose="02030602050306030303" pitchFamily="18" charset="0"/>
              </a:rPr>
              <a:t>shall be the decision of the board.</a:t>
            </a:r>
            <a:r>
              <a:rPr lang="en-US" sz="2400" dirty="0">
                <a:latin typeface="Constantia" panose="02030602050306030303" pitchFamily="18" charset="0"/>
              </a:rPr>
              <a:t>  City Code Sec. 2-55(b).</a:t>
            </a:r>
            <a:endParaRPr lang="en-PH" sz="2400" i="1" dirty="0">
              <a:latin typeface="Constantia" panose="02030602050306030303" pitchFamily="18" charset="0"/>
            </a:endParaRPr>
          </a:p>
          <a:p>
            <a:pPr lvl="2"/>
            <a:r>
              <a:rPr lang="en-PH" sz="2400" i="1" dirty="0">
                <a:latin typeface="Constantia" panose="02030602050306030303" pitchFamily="18" charset="0"/>
              </a:rPr>
              <a:t>Example</a:t>
            </a:r>
            <a:r>
              <a:rPr lang="en-PH" sz="2400" dirty="0">
                <a:latin typeface="Constantia" panose="02030602050306030303" pitchFamily="18" charset="0"/>
              </a:rPr>
              <a:t>:  If a board has five (5) members and three (3) members are present, there is a quorum and the decision of two (2) members present shall be the decision of the board.</a:t>
            </a:r>
          </a:p>
        </p:txBody>
      </p:sp>
    </p:spTree>
    <p:extLst>
      <p:ext uri="{BB962C8B-B14F-4D97-AF65-F5344CB8AC3E}">
        <p14:creationId xmlns:p14="http://schemas.microsoft.com/office/powerpoint/2010/main" val="2396742354"/>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dirty="0"/>
              <a:t>Quorum</a:t>
            </a:r>
          </a:p>
        </p:txBody>
      </p:sp>
      <p:sp>
        <p:nvSpPr>
          <p:cNvPr id="3" name="Text Placeholder 2"/>
          <p:cNvSpPr>
            <a:spLocks noGrp="1"/>
          </p:cNvSpPr>
          <p:nvPr>
            <p:ph type="body" sz="quarter" idx="10"/>
          </p:nvPr>
        </p:nvSpPr>
        <p:spPr/>
        <p:txBody>
          <a:bodyPr>
            <a:normAutofit fontScale="92500" lnSpcReduction="10000"/>
          </a:bodyPr>
          <a:lstStyle/>
          <a:p>
            <a:pPr lvl="0"/>
            <a:r>
              <a:rPr lang="en-US" sz="3000" dirty="0">
                <a:latin typeface="Constantia" panose="02030602050306030303" pitchFamily="18" charset="0"/>
              </a:rPr>
              <a:t>Exceptions Regarding Required Vote</a:t>
            </a:r>
          </a:p>
          <a:p>
            <a:pPr marL="0" indent="0">
              <a:buNone/>
            </a:pPr>
            <a:endParaRPr lang="en-US" dirty="0">
              <a:latin typeface="Constantia" panose="02030602050306030303" pitchFamily="18" charset="0"/>
            </a:endParaRPr>
          </a:p>
          <a:p>
            <a:pPr lvl="1"/>
            <a:r>
              <a:rPr lang="en-US" b="1" dirty="0">
                <a:latin typeface="Constantia" panose="02030602050306030303" pitchFamily="18" charset="0"/>
              </a:rPr>
              <a:t>Historic Preservation Board</a:t>
            </a:r>
            <a:r>
              <a:rPr lang="en-US" dirty="0">
                <a:latin typeface="Constantia" panose="02030602050306030303" pitchFamily="18" charset="0"/>
              </a:rPr>
              <a:t>, Zoning Code Sec. 14-105.3(B)(HPB is a nine (9) member board, so five (5) members constitute a quorum.  Adoption of any motion requires </a:t>
            </a:r>
            <a:r>
              <a:rPr lang="en-US" b="1" i="1" dirty="0">
                <a:latin typeface="Constantia" panose="02030602050306030303" pitchFamily="18" charset="0"/>
              </a:rPr>
              <a:t>the affirmative vote of a majority of the full Board</a:t>
            </a:r>
            <a:r>
              <a:rPr lang="en-US" dirty="0">
                <a:latin typeface="Constantia" panose="02030602050306030303" pitchFamily="18" charset="0"/>
              </a:rPr>
              <a:t>.)</a:t>
            </a:r>
          </a:p>
          <a:p>
            <a:pPr marL="234396" lvl="1" indent="0">
              <a:buNone/>
            </a:pPr>
            <a:endParaRPr lang="en-US" dirty="0">
              <a:latin typeface="Constantia" panose="02030602050306030303" pitchFamily="18" charset="0"/>
            </a:endParaRPr>
          </a:p>
          <a:p>
            <a:pPr lvl="1"/>
            <a:r>
              <a:rPr lang="en-US" b="1" dirty="0">
                <a:latin typeface="Constantia" panose="02030602050306030303" pitchFamily="18" charset="0"/>
              </a:rPr>
              <a:t>Planning and Zoning Board</a:t>
            </a:r>
            <a:r>
              <a:rPr lang="en-US" dirty="0">
                <a:latin typeface="Constantia" panose="02030602050306030303" pitchFamily="18" charset="0"/>
              </a:rPr>
              <a:t>, Zoning Code Sec.</a:t>
            </a:r>
            <a:r>
              <a:rPr lang="en-US" b="1" dirty="0"/>
              <a:t> </a:t>
            </a:r>
            <a:r>
              <a:rPr lang="en-US" dirty="0">
                <a:latin typeface="Constantia" panose="02030602050306030303" pitchFamily="18" charset="0"/>
              </a:rPr>
              <a:t>14-102.3(B) (P&amp;Z is a seven (7) member board, so four (4) members constitute a quorum.  The </a:t>
            </a:r>
            <a:r>
              <a:rPr lang="en-US" b="1" i="1" dirty="0">
                <a:latin typeface="Constantia" panose="02030602050306030303" pitchFamily="18" charset="0"/>
              </a:rPr>
              <a:t>affirmative vote of four (4) members of the Board shall be necessary for the adoption of any motion.)</a:t>
            </a:r>
          </a:p>
          <a:p>
            <a:pPr marL="342900" lvl="1" indent="0">
              <a:buNone/>
            </a:pPr>
            <a:r>
              <a:rPr lang="en-US" dirty="0">
                <a:latin typeface="Constantia" panose="02030602050306030303" pitchFamily="18" charset="0"/>
              </a:rPr>
              <a:t> </a:t>
            </a:r>
          </a:p>
          <a:p>
            <a:pPr lvl="1"/>
            <a:r>
              <a:rPr lang="en-US" b="1" dirty="0">
                <a:latin typeface="Constantia" panose="02030602050306030303" pitchFamily="18" charset="0"/>
              </a:rPr>
              <a:t>Board of Adjustment</a:t>
            </a:r>
            <a:r>
              <a:rPr lang="en-US" dirty="0">
                <a:latin typeface="Constantia" panose="02030602050306030303" pitchFamily="18" charset="0"/>
              </a:rPr>
              <a:t>, Zoning Code Sec.</a:t>
            </a:r>
            <a:r>
              <a:rPr lang="en-US" b="1" dirty="0"/>
              <a:t> </a:t>
            </a:r>
            <a:r>
              <a:rPr lang="en-US" dirty="0">
                <a:latin typeface="Constantia" panose="02030602050306030303" pitchFamily="18" charset="0"/>
              </a:rPr>
              <a:t>14-104.3(B) (BOA is a seven (7) member board, so four (4) members constitute a quorum.  The </a:t>
            </a:r>
            <a:r>
              <a:rPr lang="en-US" b="1" i="1" dirty="0">
                <a:latin typeface="Constantia" panose="02030602050306030303" pitchFamily="18" charset="0"/>
              </a:rPr>
              <a:t>affirmative vote of four (4) members of the Board present</a:t>
            </a:r>
            <a:r>
              <a:rPr lang="en-US" dirty="0">
                <a:latin typeface="Constantia" panose="02030602050306030303" pitchFamily="18" charset="0"/>
              </a:rPr>
              <a:t> shall be necessary to authorize a variance or grant an appeal.)</a:t>
            </a:r>
            <a:endParaRPr lang="en-PH" dirty="0">
              <a:latin typeface="Constantia" panose="02030602050306030303" pitchFamily="18" charset="0"/>
            </a:endParaRPr>
          </a:p>
          <a:p>
            <a:endParaRPr lang="en-PH" dirty="0"/>
          </a:p>
        </p:txBody>
      </p:sp>
    </p:spTree>
    <p:extLst>
      <p:ext uri="{BB962C8B-B14F-4D97-AF65-F5344CB8AC3E}">
        <p14:creationId xmlns:p14="http://schemas.microsoft.com/office/powerpoint/2010/main" val="1208186652"/>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dirty="0"/>
              <a:t>Conduct of Business</a:t>
            </a:r>
          </a:p>
        </p:txBody>
      </p:sp>
      <p:sp>
        <p:nvSpPr>
          <p:cNvPr id="3" name="Text Placeholder 2"/>
          <p:cNvSpPr>
            <a:spLocks noGrp="1"/>
          </p:cNvSpPr>
          <p:nvPr>
            <p:ph type="body" sz="quarter" idx="10"/>
          </p:nvPr>
        </p:nvSpPr>
        <p:spPr/>
        <p:txBody>
          <a:bodyPr>
            <a:normAutofit/>
          </a:bodyPr>
          <a:lstStyle/>
          <a:p>
            <a:pPr lvl="0"/>
            <a:r>
              <a:rPr lang="en-US" sz="2800" b="1" i="1" dirty="0">
                <a:latin typeface="Constantia" panose="02030602050306030303" pitchFamily="18" charset="0"/>
              </a:rPr>
              <a:t>Open to the Public:  </a:t>
            </a:r>
            <a:r>
              <a:rPr lang="en-US" sz="2800" dirty="0">
                <a:latin typeface="Constantia" panose="02030602050306030303" pitchFamily="18" charset="0"/>
              </a:rPr>
              <a:t>All meetings of boards and committees shall be open to the public in accordance with Florida’s Sunshine Law.  City Code Sec. 2-77(2).</a:t>
            </a:r>
          </a:p>
          <a:p>
            <a:pPr lvl="0"/>
            <a:endParaRPr lang="en-US" sz="2800" dirty="0">
              <a:latin typeface="Constantia" panose="02030602050306030303" pitchFamily="18" charset="0"/>
            </a:endParaRPr>
          </a:p>
          <a:p>
            <a:pPr lvl="0"/>
            <a:r>
              <a:rPr lang="en-US" sz="2800" b="1" i="1" dirty="0">
                <a:latin typeface="Constantia" panose="02030602050306030303" pitchFamily="18" charset="0"/>
              </a:rPr>
              <a:t>Official Agenda</a:t>
            </a:r>
            <a:r>
              <a:rPr lang="en-US" sz="2800" dirty="0">
                <a:latin typeface="Constantia" panose="02030602050306030303" pitchFamily="18" charset="0"/>
              </a:rPr>
              <a:t>:  There shall be an official agenda for every meeting which shall determine the order of business conducted at the meeting.  City Code Sec. 2-79(a).</a:t>
            </a:r>
          </a:p>
          <a:p>
            <a:endParaRPr lang="en-PH" dirty="0"/>
          </a:p>
        </p:txBody>
      </p:sp>
    </p:spTree>
    <p:extLst>
      <p:ext uri="{BB962C8B-B14F-4D97-AF65-F5344CB8AC3E}">
        <p14:creationId xmlns:p14="http://schemas.microsoft.com/office/powerpoint/2010/main" val="212735469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B2C78-BF4B-4C70-888A-94873974A828}"/>
              </a:ext>
            </a:extLst>
          </p:cNvPr>
          <p:cNvSpPr>
            <a:spLocks noGrp="1"/>
          </p:cNvSpPr>
          <p:nvPr>
            <p:ph type="title"/>
          </p:nvPr>
        </p:nvSpPr>
        <p:spPr/>
        <p:txBody>
          <a:bodyPr>
            <a:normAutofit/>
          </a:bodyPr>
          <a:lstStyle/>
          <a:p>
            <a:pPr algn="ctr"/>
            <a:r>
              <a:rPr lang="en-US" b="1" cap="none" dirty="0">
                <a:solidFill>
                  <a:srgbClr val="002060"/>
                </a:solidFill>
                <a:latin typeface="Times New Roman" panose="02020603050405020304" pitchFamily="18" charset="0"/>
                <a:cs typeface="Times New Roman" panose="02020603050405020304" pitchFamily="18" charset="0"/>
              </a:rPr>
              <a:t>Practice Tip &amp; Preferences:</a:t>
            </a:r>
            <a:br>
              <a:rPr lang="en-US" cap="none" dirty="0">
                <a:solidFill>
                  <a:srgbClr val="002060"/>
                </a:solidFill>
                <a:latin typeface="Times New Roman" panose="02020603050405020304" pitchFamily="18" charset="0"/>
                <a:cs typeface="Times New Roman" panose="02020603050405020304" pitchFamily="18" charset="0"/>
              </a:rPr>
            </a:br>
            <a:r>
              <a:rPr lang="en-US" cap="none" dirty="0">
                <a:solidFill>
                  <a:srgbClr val="002060"/>
                </a:solidFill>
                <a:latin typeface="Times New Roman" panose="02020603050405020304" pitchFamily="18" charset="0"/>
                <a:cs typeface="Times New Roman" panose="02020603050405020304" pitchFamily="18" charset="0"/>
              </a:rPr>
              <a:t>Please ask before you act</a:t>
            </a:r>
          </a:p>
        </p:txBody>
      </p:sp>
      <p:sp>
        <p:nvSpPr>
          <p:cNvPr id="3" name="Content Placeholder 2">
            <a:extLst>
              <a:ext uri="{FF2B5EF4-FFF2-40B4-BE49-F238E27FC236}">
                <a16:creationId xmlns:a16="http://schemas.microsoft.com/office/drawing/2014/main" id="{5AF946E6-BBD1-4A44-A841-0804C831815C}"/>
              </a:ext>
            </a:extLst>
          </p:cNvPr>
          <p:cNvSpPr>
            <a:spLocks noGrp="1"/>
          </p:cNvSpPr>
          <p:nvPr>
            <p:ph idx="1"/>
          </p:nvPr>
        </p:nvSpPr>
        <p:spPr/>
        <p:txBody>
          <a:bodyPr>
            <a:normAutofit fontScale="92500" lnSpcReduction="20000"/>
          </a:bodyPr>
          <a:lstStyle/>
          <a:p>
            <a:pPr algn="just"/>
            <a:r>
              <a:rPr lang="en-US" dirty="0">
                <a:solidFill>
                  <a:srgbClr val="002060"/>
                </a:solidFill>
                <a:latin typeface="Times New Roman" panose="02020603050405020304" pitchFamily="18" charset="0"/>
                <a:cs typeface="Times New Roman" panose="02020603050405020304" pitchFamily="18" charset="0"/>
              </a:rPr>
              <a:t>The Ethics Commission can only provide ethics </a:t>
            </a:r>
            <a:r>
              <a:rPr lang="en-US" i="1" dirty="0">
                <a:solidFill>
                  <a:srgbClr val="002060"/>
                </a:solidFill>
                <a:latin typeface="Times New Roman" panose="02020603050405020304" pitchFamily="18" charset="0"/>
                <a:cs typeface="Times New Roman" panose="02020603050405020304" pitchFamily="18" charset="0"/>
              </a:rPr>
              <a:t>guidance</a:t>
            </a:r>
            <a:r>
              <a:rPr lang="en-US" dirty="0">
                <a:solidFill>
                  <a:srgbClr val="002060"/>
                </a:solidFill>
                <a:latin typeface="Times New Roman" panose="02020603050405020304" pitchFamily="18" charset="0"/>
                <a:cs typeface="Times New Roman" panose="02020603050405020304" pitchFamily="18" charset="0"/>
              </a:rPr>
              <a:t> prospectively, meaning regarding future or ongoing transactions.  Past actions are handled as potential </a:t>
            </a:r>
            <a:r>
              <a:rPr lang="en-US" i="1" dirty="0">
                <a:solidFill>
                  <a:srgbClr val="002060"/>
                </a:solidFill>
                <a:latin typeface="Times New Roman" panose="02020603050405020304" pitchFamily="18" charset="0"/>
                <a:cs typeface="Times New Roman" panose="02020603050405020304" pitchFamily="18" charset="0"/>
              </a:rPr>
              <a:t>enforcement</a:t>
            </a:r>
            <a:r>
              <a:rPr lang="en-US" dirty="0">
                <a:solidFill>
                  <a:srgbClr val="002060"/>
                </a:solidFill>
                <a:latin typeface="Times New Roman" panose="02020603050405020304" pitchFamily="18" charset="0"/>
                <a:cs typeface="Times New Roman" panose="02020603050405020304" pitchFamily="18" charset="0"/>
              </a:rPr>
              <a:t> matters. </a:t>
            </a:r>
          </a:p>
          <a:p>
            <a:pPr algn="just"/>
            <a:r>
              <a:rPr lang="en-US" dirty="0">
                <a:solidFill>
                  <a:srgbClr val="002060"/>
                </a:solidFill>
                <a:latin typeface="Times New Roman" panose="02020603050405020304" pitchFamily="18" charset="0"/>
                <a:cs typeface="Times New Roman" panose="02020603050405020304" pitchFamily="18" charset="0"/>
              </a:rPr>
              <a:t>As regards board members, some board members reach out directly, some with or through staff, some with or through the County Attorney or municipal attorneys, and some never directly and only through counsel.  All manner is appropriate and welcomed.</a:t>
            </a:r>
          </a:p>
          <a:p>
            <a:pPr algn="just"/>
            <a:r>
              <a:rPr lang="en-US" dirty="0">
                <a:solidFill>
                  <a:srgbClr val="002060"/>
                </a:solidFill>
                <a:latin typeface="Times New Roman" panose="02020603050405020304" pitchFamily="18" charset="0"/>
                <a:cs typeface="Times New Roman" panose="02020603050405020304" pitchFamily="18" charset="0"/>
              </a:rPr>
              <a:t>Staff will have to confirm accuracy of transaction fact patterns prior to the issuance of the opinion. </a:t>
            </a:r>
          </a:p>
          <a:p>
            <a:pPr algn="just"/>
            <a:r>
              <a:rPr lang="en-US" dirty="0">
                <a:solidFill>
                  <a:srgbClr val="002060"/>
                </a:solidFill>
                <a:latin typeface="Times New Roman" panose="02020603050405020304" pitchFamily="18" charset="0"/>
                <a:cs typeface="Times New Roman" panose="02020603050405020304" pitchFamily="18" charset="0"/>
              </a:rPr>
              <a:t>As a courtesy, we will let you know what the opinion is before it issues as a numbered and published INQ.  This is the only way opinions issue.  </a:t>
            </a:r>
          </a:p>
          <a:p>
            <a:pPr algn="just"/>
            <a:r>
              <a:rPr lang="en-US" dirty="0">
                <a:solidFill>
                  <a:srgbClr val="002060"/>
                </a:solidFill>
                <a:latin typeface="Times New Roman" panose="02020603050405020304" pitchFamily="18" charset="0"/>
                <a:cs typeface="Times New Roman" panose="02020603050405020304" pitchFamily="18" charset="0"/>
              </a:rPr>
              <a:t>If the issue is novel, the opinion will be presented to the Ethics Commission in open session and the requester will be invited to participate. </a:t>
            </a:r>
          </a:p>
        </p:txBody>
      </p:sp>
    </p:spTree>
    <p:extLst>
      <p:ext uri="{BB962C8B-B14F-4D97-AF65-F5344CB8AC3E}">
        <p14:creationId xmlns:p14="http://schemas.microsoft.com/office/powerpoint/2010/main" val="7142504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dirty="0"/>
              <a:t>Conduct of Business</a:t>
            </a:r>
          </a:p>
        </p:txBody>
      </p:sp>
      <p:sp>
        <p:nvSpPr>
          <p:cNvPr id="3" name="Text Placeholder 2"/>
          <p:cNvSpPr>
            <a:spLocks noGrp="1"/>
          </p:cNvSpPr>
          <p:nvPr>
            <p:ph type="body" sz="quarter" idx="10"/>
          </p:nvPr>
        </p:nvSpPr>
        <p:spPr/>
        <p:txBody>
          <a:bodyPr>
            <a:normAutofit/>
          </a:bodyPr>
          <a:lstStyle/>
          <a:p>
            <a:pPr marL="0" indent="0">
              <a:buNone/>
            </a:pPr>
            <a:r>
              <a:rPr lang="en-US" sz="2800" b="1" i="1" dirty="0">
                <a:latin typeface="Constantia" panose="02030602050306030303" pitchFamily="18" charset="0"/>
              </a:rPr>
              <a:t>Chairperson</a:t>
            </a:r>
          </a:p>
          <a:p>
            <a:pPr lvl="1"/>
            <a:r>
              <a:rPr lang="en-US" sz="2800" dirty="0">
                <a:latin typeface="Constantia" panose="02030602050306030303" pitchFamily="18" charset="0"/>
              </a:rPr>
              <a:t> Each board and committee shall meet annually to elect one of their members as a chairperson and one as a vice-chairperson.  City Code Sec. 2-55(a).</a:t>
            </a:r>
          </a:p>
          <a:p>
            <a:pPr lvl="1"/>
            <a:r>
              <a:rPr lang="en-US" sz="2800" dirty="0">
                <a:latin typeface="Constantia" panose="02030602050306030303" pitchFamily="18" charset="0"/>
              </a:rPr>
              <a:t>The chairperson presides at all meetings of the board or committee.  City Code Sec. 2-78.</a:t>
            </a:r>
          </a:p>
          <a:p>
            <a:pPr lvl="2"/>
            <a:r>
              <a:rPr lang="en-US" sz="2800" dirty="0">
                <a:latin typeface="Constantia" panose="02030602050306030303" pitchFamily="18" charset="0"/>
              </a:rPr>
              <a:t>In the absence of the chairperson, the vice-chairperson shall perform the duties and functions of the chairperson until the chairperson’s return and resumption of duty</a:t>
            </a:r>
            <a:r>
              <a:rPr lang="en-US" sz="2800" dirty="0"/>
              <a:t>.</a:t>
            </a:r>
          </a:p>
          <a:p>
            <a:endParaRPr lang="en-PH" dirty="0"/>
          </a:p>
        </p:txBody>
      </p:sp>
    </p:spTree>
    <p:extLst>
      <p:ext uri="{BB962C8B-B14F-4D97-AF65-F5344CB8AC3E}">
        <p14:creationId xmlns:p14="http://schemas.microsoft.com/office/powerpoint/2010/main" val="2788407263"/>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dirty="0"/>
              <a:t>Conduct of Business</a:t>
            </a:r>
          </a:p>
        </p:txBody>
      </p:sp>
      <p:sp>
        <p:nvSpPr>
          <p:cNvPr id="3" name="Text Placeholder 2"/>
          <p:cNvSpPr>
            <a:spLocks noGrp="1"/>
          </p:cNvSpPr>
          <p:nvPr>
            <p:ph type="body" sz="quarter" idx="10"/>
          </p:nvPr>
        </p:nvSpPr>
        <p:spPr/>
        <p:txBody>
          <a:bodyPr>
            <a:normAutofit/>
          </a:bodyPr>
          <a:lstStyle/>
          <a:p>
            <a:pPr marL="0" indent="0">
              <a:buNone/>
            </a:pPr>
            <a:r>
              <a:rPr lang="en-US" sz="2800" dirty="0">
                <a:latin typeface="Constantia" panose="02030602050306030303" pitchFamily="18" charset="0"/>
              </a:rPr>
              <a:t>Chairperson’s responsibilities include (City Code Sec. 2-78):</a:t>
            </a:r>
          </a:p>
          <a:p>
            <a:pPr marL="0" indent="0">
              <a:buNone/>
            </a:pPr>
            <a:endParaRPr lang="en-US" sz="2800" dirty="0">
              <a:latin typeface="Constantia" panose="02030602050306030303" pitchFamily="18" charset="0"/>
            </a:endParaRPr>
          </a:p>
          <a:p>
            <a:pPr lvl="1"/>
            <a:r>
              <a:rPr lang="en-US" sz="2800" b="1" i="1" dirty="0">
                <a:latin typeface="Constantia" panose="02030602050306030303" pitchFamily="18" charset="0"/>
              </a:rPr>
              <a:t>Open the meeting</a:t>
            </a:r>
            <a:r>
              <a:rPr lang="en-US" sz="2800" dirty="0">
                <a:latin typeface="Constantia" panose="02030602050306030303" pitchFamily="18" charset="0"/>
              </a:rPr>
              <a:t> after determining a quorum is present by </a:t>
            </a:r>
            <a:r>
              <a:rPr lang="en-US" sz="2800" b="1" i="1" dirty="0">
                <a:latin typeface="Constantia" panose="02030602050306030303" pitchFamily="18" charset="0"/>
              </a:rPr>
              <a:t>calling the meeting to order;</a:t>
            </a:r>
            <a:endParaRPr lang="en-US" sz="2800" dirty="0">
              <a:latin typeface="Constantia" panose="02030602050306030303" pitchFamily="18" charset="0"/>
            </a:endParaRPr>
          </a:p>
          <a:p>
            <a:pPr lvl="1"/>
            <a:r>
              <a:rPr lang="en-US" sz="2800" b="1" i="1" dirty="0">
                <a:latin typeface="Constantia" panose="02030602050306030303" pitchFamily="18" charset="0"/>
              </a:rPr>
              <a:t>Announce the business </a:t>
            </a:r>
            <a:r>
              <a:rPr lang="en-US" sz="2800" dirty="0">
                <a:latin typeface="Constantia" panose="02030602050306030303" pitchFamily="18" charset="0"/>
              </a:rPr>
              <a:t>to come before the board;</a:t>
            </a:r>
          </a:p>
          <a:p>
            <a:pPr lvl="1"/>
            <a:r>
              <a:rPr lang="en-US" sz="2800" b="1" i="1" dirty="0">
                <a:latin typeface="Constantia" panose="02030602050306030303" pitchFamily="18" charset="0"/>
              </a:rPr>
              <a:t>Recognize board members </a:t>
            </a:r>
            <a:r>
              <a:rPr lang="en-US" sz="2800" i="1" dirty="0">
                <a:latin typeface="Constantia" panose="02030602050306030303" pitchFamily="18" charset="0"/>
              </a:rPr>
              <a:t>who seek the floor (all questions and comments are to be directed through the chairperson); </a:t>
            </a:r>
          </a:p>
          <a:p>
            <a:pPr lvl="1"/>
            <a:r>
              <a:rPr lang="en-US" sz="2800" b="1" i="1" dirty="0">
                <a:latin typeface="Constantia" panose="02030602050306030303" pitchFamily="18" charset="0"/>
              </a:rPr>
              <a:t>Repeat every motion</a:t>
            </a:r>
            <a:r>
              <a:rPr lang="en-US" sz="2800" i="1" dirty="0">
                <a:latin typeface="Constantia" panose="02030602050306030303" pitchFamily="18" charset="0"/>
              </a:rPr>
              <a:t> and </a:t>
            </a:r>
            <a:r>
              <a:rPr lang="en-US" sz="2800" b="1" i="1" dirty="0">
                <a:latin typeface="Constantia" panose="02030602050306030303" pitchFamily="18" charset="0"/>
              </a:rPr>
              <a:t>state every question;</a:t>
            </a:r>
            <a:endParaRPr lang="en-US" sz="2800" b="1" dirty="0">
              <a:latin typeface="Constantia" panose="02030602050306030303" pitchFamily="18" charset="0"/>
            </a:endParaRPr>
          </a:p>
          <a:p>
            <a:pPr lvl="1"/>
            <a:r>
              <a:rPr lang="en-US" sz="2800" dirty="0">
                <a:latin typeface="Constantia" panose="02030602050306030303" pitchFamily="18" charset="0"/>
              </a:rPr>
              <a:t>Preserve </a:t>
            </a:r>
            <a:r>
              <a:rPr lang="en-US" sz="2800" b="1" i="1" dirty="0">
                <a:latin typeface="Constantia" panose="02030602050306030303" pitchFamily="18" charset="0"/>
              </a:rPr>
              <a:t>decorum and order</a:t>
            </a:r>
            <a:r>
              <a:rPr lang="en-US" sz="2800" dirty="0">
                <a:latin typeface="Constantia" panose="02030602050306030303" pitchFamily="18" charset="0"/>
              </a:rPr>
              <a:t>;</a:t>
            </a:r>
          </a:p>
          <a:p>
            <a:pPr lvl="2"/>
            <a:endParaRPr lang="en-US" sz="2800" dirty="0"/>
          </a:p>
          <a:p>
            <a:endParaRPr lang="en-PH" dirty="0"/>
          </a:p>
        </p:txBody>
      </p:sp>
    </p:spTree>
    <p:extLst>
      <p:ext uri="{BB962C8B-B14F-4D97-AF65-F5344CB8AC3E}">
        <p14:creationId xmlns:p14="http://schemas.microsoft.com/office/powerpoint/2010/main" val="2943095400"/>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dirty="0"/>
              <a:t>Conduct of Business</a:t>
            </a:r>
          </a:p>
        </p:txBody>
      </p:sp>
      <p:sp>
        <p:nvSpPr>
          <p:cNvPr id="3" name="Text Placeholder 2"/>
          <p:cNvSpPr>
            <a:spLocks noGrp="1"/>
          </p:cNvSpPr>
          <p:nvPr>
            <p:ph type="body" sz="quarter" idx="10"/>
          </p:nvPr>
        </p:nvSpPr>
        <p:spPr/>
        <p:txBody>
          <a:bodyPr>
            <a:normAutofit lnSpcReduction="10000"/>
          </a:bodyPr>
          <a:lstStyle/>
          <a:p>
            <a:pPr lvl="0">
              <a:buFont typeface="Arial" charset="0"/>
              <a:buChar char="•"/>
            </a:pPr>
            <a:r>
              <a:rPr lang="en-US" sz="2800" dirty="0">
                <a:latin typeface="Constantia" panose="02030602050306030303" pitchFamily="18" charset="0"/>
              </a:rPr>
              <a:t>Chairperson’s responsibilities (continued):</a:t>
            </a:r>
          </a:p>
          <a:p>
            <a:pPr marL="0" indent="0">
              <a:buNone/>
            </a:pPr>
            <a:endParaRPr lang="en-US" sz="2800" dirty="0">
              <a:latin typeface="Constantia" panose="02030602050306030303" pitchFamily="18" charset="0"/>
            </a:endParaRPr>
          </a:p>
          <a:p>
            <a:pPr lvl="2"/>
            <a:r>
              <a:rPr lang="en-US" sz="2800" b="1" i="1" dirty="0">
                <a:latin typeface="Constantia" panose="02030602050306030303" pitchFamily="18" charset="0"/>
              </a:rPr>
              <a:t>Call to order any member </a:t>
            </a:r>
            <a:r>
              <a:rPr lang="en-US" sz="2800" dirty="0">
                <a:latin typeface="Constantia" panose="02030602050306030303" pitchFamily="18" charset="0"/>
              </a:rPr>
              <a:t>who violates any of these procedures;</a:t>
            </a:r>
          </a:p>
          <a:p>
            <a:pPr lvl="2"/>
            <a:r>
              <a:rPr lang="en-US" sz="2800" b="1" i="1" dirty="0">
                <a:latin typeface="Constantia" panose="02030602050306030303" pitchFamily="18" charset="0"/>
              </a:rPr>
              <a:t>Expedite business </a:t>
            </a:r>
            <a:r>
              <a:rPr lang="en-US" sz="2800" dirty="0">
                <a:latin typeface="Constantia" panose="02030602050306030303" pitchFamily="18" charset="0"/>
              </a:rPr>
              <a:t>in every way compatible with the rights of the members;</a:t>
            </a:r>
          </a:p>
          <a:p>
            <a:pPr lvl="2"/>
            <a:r>
              <a:rPr lang="en-US" sz="2800" b="1" i="1" dirty="0">
                <a:latin typeface="Constantia" panose="02030602050306030303" pitchFamily="18" charset="0"/>
              </a:rPr>
              <a:t>Remain objective</a:t>
            </a:r>
            <a:r>
              <a:rPr lang="en-US" sz="2800" dirty="0">
                <a:latin typeface="Constantia" panose="02030602050306030303" pitchFamily="18" charset="0"/>
              </a:rPr>
              <a:t>.  For the chairperson to make a motion, the gavel must be relinquished to the vice-chairperson or other members in order of seniority.</a:t>
            </a:r>
          </a:p>
          <a:p>
            <a:pPr lvl="2"/>
            <a:r>
              <a:rPr lang="en-US" sz="2800" b="1" i="1" dirty="0">
                <a:latin typeface="Constantia" panose="02030602050306030303" pitchFamily="18" charset="0"/>
              </a:rPr>
              <a:t>Declare the meeting adjourned </a:t>
            </a:r>
            <a:r>
              <a:rPr lang="en-US" sz="2800" dirty="0">
                <a:latin typeface="Constantia" panose="02030602050306030303" pitchFamily="18" charset="0"/>
              </a:rPr>
              <a:t>when the board so votes or in the event of an emergency.</a:t>
            </a:r>
          </a:p>
          <a:p>
            <a:pPr lvl="2"/>
            <a:endParaRPr lang="en-US" sz="2800" dirty="0"/>
          </a:p>
          <a:p>
            <a:endParaRPr lang="en-PH" dirty="0"/>
          </a:p>
        </p:txBody>
      </p:sp>
    </p:spTree>
    <p:extLst>
      <p:ext uri="{BB962C8B-B14F-4D97-AF65-F5344CB8AC3E}">
        <p14:creationId xmlns:p14="http://schemas.microsoft.com/office/powerpoint/2010/main" val="2667721758"/>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sz="4400" dirty="0"/>
              <a:t>Rules of Debate</a:t>
            </a:r>
          </a:p>
        </p:txBody>
      </p:sp>
      <p:sp>
        <p:nvSpPr>
          <p:cNvPr id="6" name="Text Placeholder 5"/>
          <p:cNvSpPr>
            <a:spLocks noGrp="1"/>
          </p:cNvSpPr>
          <p:nvPr>
            <p:ph type="body" sz="quarter" idx="10"/>
          </p:nvPr>
        </p:nvSpPr>
        <p:spPr/>
        <p:txBody>
          <a:bodyPr>
            <a:normAutofit/>
          </a:bodyPr>
          <a:lstStyle/>
          <a:p>
            <a:pPr lvl="0"/>
            <a:r>
              <a:rPr lang="en-US" sz="2800" dirty="0">
                <a:latin typeface="Constantia" panose="02030602050306030303" pitchFamily="18" charset="0"/>
              </a:rPr>
              <a:t> What is a </a:t>
            </a:r>
            <a:r>
              <a:rPr lang="en-US" sz="2800" b="1" i="1" dirty="0">
                <a:latin typeface="Constantia" panose="02030602050306030303" pitchFamily="18" charset="0"/>
              </a:rPr>
              <a:t>motion</a:t>
            </a:r>
            <a:r>
              <a:rPr lang="en-US" sz="2800" dirty="0">
                <a:latin typeface="Constantia" panose="02030602050306030303" pitchFamily="18" charset="0"/>
              </a:rPr>
              <a:t>?</a:t>
            </a:r>
            <a:endParaRPr lang="en-PH" sz="2800" b="1" i="1" dirty="0">
              <a:latin typeface="Constantia" panose="02030602050306030303" pitchFamily="18" charset="0"/>
            </a:endParaRPr>
          </a:p>
          <a:p>
            <a:endParaRPr lang="en-PH" sz="2800" dirty="0">
              <a:latin typeface="Constantia" panose="02030602050306030303" pitchFamily="18" charset="0"/>
            </a:endParaRPr>
          </a:p>
          <a:p>
            <a:pPr lvl="1"/>
            <a:r>
              <a:rPr lang="en-US" sz="2800" dirty="0">
                <a:latin typeface="Constantia" panose="02030602050306030303" pitchFamily="18" charset="0"/>
              </a:rPr>
              <a:t>A </a:t>
            </a:r>
            <a:r>
              <a:rPr lang="en-US" sz="2800" b="1" i="1" dirty="0">
                <a:latin typeface="Constantia" panose="02030602050306030303" pitchFamily="18" charset="0"/>
              </a:rPr>
              <a:t>motion</a:t>
            </a:r>
            <a:r>
              <a:rPr lang="en-US" sz="2800" dirty="0">
                <a:latin typeface="Constantia" panose="02030602050306030303" pitchFamily="18" charset="0"/>
              </a:rPr>
              <a:t> is a </a:t>
            </a:r>
            <a:r>
              <a:rPr lang="en-US" sz="2800" b="1" i="1" dirty="0">
                <a:latin typeface="Constantia" panose="02030602050306030303" pitchFamily="18" charset="0"/>
              </a:rPr>
              <a:t>formal proposal</a:t>
            </a:r>
            <a:r>
              <a:rPr lang="en-US" sz="2800" dirty="0">
                <a:latin typeface="Constantia" panose="02030602050306030303" pitchFamily="18" charset="0"/>
              </a:rPr>
              <a:t> by a member, in a meeting, </a:t>
            </a:r>
            <a:r>
              <a:rPr lang="en-US" sz="2800" b="1" i="1" dirty="0">
                <a:latin typeface="Constantia" panose="02030602050306030303" pitchFamily="18" charset="0"/>
              </a:rPr>
              <a:t>that the board or committee take certain action</a:t>
            </a:r>
            <a:r>
              <a:rPr lang="en-US" sz="2800" dirty="0">
                <a:latin typeface="Constantia" panose="02030602050306030303" pitchFamily="18" charset="0"/>
              </a:rPr>
              <a:t>.  </a:t>
            </a:r>
            <a:r>
              <a:rPr lang="en-US" sz="2800" dirty="0" err="1">
                <a:latin typeface="Constantia" panose="02030602050306030303" pitchFamily="18" charset="0"/>
              </a:rPr>
              <a:t>RONR</a:t>
            </a:r>
            <a:r>
              <a:rPr lang="en-US" sz="2800" dirty="0">
                <a:latin typeface="Constantia" panose="02030602050306030303" pitchFamily="18" charset="0"/>
              </a:rPr>
              <a:t> (11th ed.), p. 58.</a:t>
            </a:r>
          </a:p>
          <a:p>
            <a:pPr lvl="1"/>
            <a:r>
              <a:rPr lang="en-US" sz="2800" dirty="0">
                <a:latin typeface="Constantia" panose="02030602050306030303" pitchFamily="18" charset="0"/>
              </a:rPr>
              <a:t>Three steps to bringing a motion before the board, </a:t>
            </a:r>
            <a:r>
              <a:rPr lang="en-US" sz="2800" dirty="0" err="1">
                <a:latin typeface="Constantia" panose="02030602050306030303" pitchFamily="18" charset="0"/>
              </a:rPr>
              <a:t>RONR</a:t>
            </a:r>
            <a:r>
              <a:rPr lang="en-US" sz="2800" dirty="0">
                <a:latin typeface="Constantia" panose="02030602050306030303" pitchFamily="18" charset="0"/>
              </a:rPr>
              <a:t> (11th ed.), p. 32:</a:t>
            </a:r>
          </a:p>
          <a:p>
            <a:pPr marL="468792" lvl="2" indent="0">
              <a:buNone/>
            </a:pPr>
            <a:r>
              <a:rPr lang="en-US" sz="2800" dirty="0">
                <a:latin typeface="Constantia" panose="02030602050306030303" pitchFamily="18" charset="0"/>
              </a:rPr>
              <a:t>	1.  A member </a:t>
            </a:r>
            <a:r>
              <a:rPr lang="en-US" sz="2800" b="1" i="1" dirty="0">
                <a:latin typeface="Constantia" panose="02030602050306030303" pitchFamily="18" charset="0"/>
              </a:rPr>
              <a:t>makes</a:t>
            </a:r>
            <a:r>
              <a:rPr lang="en-US" sz="2800" dirty="0">
                <a:latin typeface="Constantia" panose="02030602050306030303" pitchFamily="18" charset="0"/>
              </a:rPr>
              <a:t> the motion (“moves” or “offers”);</a:t>
            </a:r>
          </a:p>
          <a:p>
            <a:pPr marL="468792" lvl="2" indent="0">
              <a:buNone/>
            </a:pPr>
            <a:r>
              <a:rPr lang="en-US" sz="2800" dirty="0">
                <a:latin typeface="Constantia" panose="02030602050306030303" pitchFamily="18" charset="0"/>
              </a:rPr>
              <a:t>	2.  Another member </a:t>
            </a:r>
            <a:r>
              <a:rPr lang="en-US" sz="2800" b="1" i="1" dirty="0">
                <a:latin typeface="Constantia" panose="02030602050306030303" pitchFamily="18" charset="0"/>
              </a:rPr>
              <a:t>seconds</a:t>
            </a:r>
            <a:r>
              <a:rPr lang="en-US" sz="2800" dirty="0">
                <a:latin typeface="Constantia" panose="02030602050306030303" pitchFamily="18" charset="0"/>
              </a:rPr>
              <a:t> the motion;</a:t>
            </a:r>
          </a:p>
          <a:p>
            <a:pPr marL="468792" lvl="2" indent="0">
              <a:buNone/>
            </a:pPr>
            <a:r>
              <a:rPr lang="en-US" sz="2800" dirty="0">
                <a:latin typeface="Constantia" panose="02030602050306030303" pitchFamily="18" charset="0"/>
              </a:rPr>
              <a:t>	3.  The chairperson </a:t>
            </a:r>
            <a:r>
              <a:rPr lang="en-US" sz="2800" b="1" i="1" dirty="0">
                <a:latin typeface="Constantia" panose="02030602050306030303" pitchFamily="18" charset="0"/>
              </a:rPr>
              <a:t>states the question on 		the motion.</a:t>
            </a:r>
            <a:endParaRPr lang="en-US" sz="2800" dirty="0">
              <a:latin typeface="Constantia" panose="02030602050306030303" pitchFamily="18" charset="0"/>
            </a:endParaRPr>
          </a:p>
          <a:p>
            <a:pPr lvl="2"/>
            <a:endParaRPr lang="en-US" sz="2109" dirty="0"/>
          </a:p>
          <a:p>
            <a:endParaRPr lang="en-US" sz="1477" dirty="0"/>
          </a:p>
        </p:txBody>
      </p:sp>
    </p:spTree>
    <p:extLst>
      <p:ext uri="{BB962C8B-B14F-4D97-AF65-F5344CB8AC3E}">
        <p14:creationId xmlns:p14="http://schemas.microsoft.com/office/powerpoint/2010/main" val="3544588717"/>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2530" y="292896"/>
            <a:ext cx="9806940" cy="1002983"/>
          </a:xfrm>
        </p:spPr>
        <p:txBody>
          <a:bodyPr/>
          <a:lstStyle/>
          <a:p>
            <a:pPr algn="ctr"/>
            <a:r>
              <a:rPr lang="en-PH" sz="4000" dirty="0"/>
              <a:t>Rules of Debate</a:t>
            </a:r>
          </a:p>
        </p:txBody>
      </p:sp>
      <p:sp>
        <p:nvSpPr>
          <p:cNvPr id="6" name="Text Placeholder 5"/>
          <p:cNvSpPr>
            <a:spLocks noGrp="1"/>
          </p:cNvSpPr>
          <p:nvPr>
            <p:ph type="body" sz="quarter" idx="10"/>
          </p:nvPr>
        </p:nvSpPr>
        <p:spPr/>
        <p:txBody>
          <a:bodyPr>
            <a:normAutofit/>
          </a:bodyPr>
          <a:lstStyle/>
          <a:p>
            <a:pPr lvl="0"/>
            <a:r>
              <a:rPr lang="en-US" sz="2400" b="1" i="1" dirty="0">
                <a:latin typeface="Constantia" panose="02030602050306030303" pitchFamily="18" charset="0"/>
              </a:rPr>
              <a:t>Motions</a:t>
            </a:r>
            <a:r>
              <a:rPr lang="en-US" sz="2400" dirty="0">
                <a:latin typeface="Constantia" panose="02030602050306030303" pitchFamily="18" charset="0"/>
              </a:rPr>
              <a:t>, City Code Sec. 2-81(b) </a:t>
            </a:r>
          </a:p>
          <a:p>
            <a:pPr lvl="1"/>
            <a:r>
              <a:rPr lang="en-US" sz="2400" dirty="0">
                <a:latin typeface="Constantia" panose="02030602050306030303" pitchFamily="18" charset="0"/>
              </a:rPr>
              <a:t>A motion and a second to the motion is to precede any action on an agenda unless there are speakers to be heard.</a:t>
            </a:r>
          </a:p>
          <a:p>
            <a:pPr lvl="1"/>
            <a:r>
              <a:rPr lang="en-US" sz="2400" dirty="0">
                <a:latin typeface="Constantia" panose="02030602050306030303" pitchFamily="18" charset="0"/>
              </a:rPr>
              <a:t>All motions shall be made and seconded before debate.</a:t>
            </a:r>
          </a:p>
          <a:p>
            <a:pPr lvl="1"/>
            <a:r>
              <a:rPr lang="en-US" sz="2400" dirty="0">
                <a:latin typeface="Constantia" panose="02030602050306030303" pitchFamily="18" charset="0"/>
              </a:rPr>
              <a:t>Once a motion is presented and seconded, it is under consideration and no other motion shall be received, except </a:t>
            </a:r>
            <a:r>
              <a:rPr lang="en-US" sz="2400" b="1" i="1" dirty="0">
                <a:latin typeface="Constantia" panose="02030602050306030303" pitchFamily="18" charset="0"/>
              </a:rPr>
              <a:t>to adjourn</a:t>
            </a:r>
            <a:r>
              <a:rPr lang="en-US" sz="2400" dirty="0">
                <a:latin typeface="Constantia" panose="02030602050306030303" pitchFamily="18" charset="0"/>
              </a:rPr>
              <a:t>, </a:t>
            </a:r>
            <a:r>
              <a:rPr lang="en-US" sz="2400" b="1" i="1" dirty="0">
                <a:latin typeface="Constantia" panose="02030602050306030303" pitchFamily="18" charset="0"/>
              </a:rPr>
              <a:t>to lay on the table</a:t>
            </a:r>
            <a:r>
              <a:rPr lang="en-US" sz="2400" dirty="0">
                <a:latin typeface="Constantia" panose="02030602050306030303" pitchFamily="18" charset="0"/>
              </a:rPr>
              <a:t>, </a:t>
            </a:r>
            <a:r>
              <a:rPr lang="en-US" sz="2400" b="1" i="1" dirty="0">
                <a:latin typeface="Constantia" panose="02030602050306030303" pitchFamily="18" charset="0"/>
              </a:rPr>
              <a:t>to postpone</a:t>
            </a:r>
            <a:r>
              <a:rPr lang="en-US" sz="2400" dirty="0">
                <a:latin typeface="Constantia" panose="02030602050306030303" pitchFamily="18" charset="0"/>
              </a:rPr>
              <a:t>, </a:t>
            </a:r>
            <a:r>
              <a:rPr lang="en-US" sz="2400" b="1" i="1" dirty="0">
                <a:latin typeface="Constantia" panose="02030602050306030303" pitchFamily="18" charset="0"/>
              </a:rPr>
              <a:t>to substitute</a:t>
            </a:r>
            <a:r>
              <a:rPr lang="en-US" sz="2400" dirty="0">
                <a:latin typeface="Constantia" panose="02030602050306030303" pitchFamily="18" charset="0"/>
              </a:rPr>
              <a:t>, or </a:t>
            </a:r>
            <a:r>
              <a:rPr lang="en-US" sz="2400" b="1" i="1" dirty="0">
                <a:latin typeface="Constantia" panose="02030602050306030303" pitchFamily="18" charset="0"/>
              </a:rPr>
              <a:t>to amend until the question is decided</a:t>
            </a:r>
            <a:r>
              <a:rPr lang="en-US" sz="2400" dirty="0">
                <a:latin typeface="Constantia" panose="02030602050306030303" pitchFamily="18" charset="0"/>
              </a:rPr>
              <a:t>.</a:t>
            </a:r>
          </a:p>
          <a:p>
            <a:pPr lvl="2"/>
            <a:endParaRPr lang="en-US" sz="2109" dirty="0"/>
          </a:p>
          <a:p>
            <a:endParaRPr lang="en-US" sz="1477" dirty="0"/>
          </a:p>
        </p:txBody>
      </p:sp>
    </p:spTree>
    <p:extLst>
      <p:ext uri="{BB962C8B-B14F-4D97-AF65-F5344CB8AC3E}">
        <p14:creationId xmlns:p14="http://schemas.microsoft.com/office/powerpoint/2010/main" val="1225550641"/>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sz="4400" dirty="0"/>
              <a:t>Rules of Debate</a:t>
            </a:r>
          </a:p>
        </p:txBody>
      </p:sp>
      <p:sp>
        <p:nvSpPr>
          <p:cNvPr id="6" name="Text Placeholder 5"/>
          <p:cNvSpPr>
            <a:spLocks noGrp="1"/>
          </p:cNvSpPr>
          <p:nvPr>
            <p:ph type="body" sz="quarter" idx="10"/>
          </p:nvPr>
        </p:nvSpPr>
        <p:spPr/>
        <p:txBody>
          <a:bodyPr/>
          <a:lstStyle/>
          <a:p>
            <a:pPr marL="301367" lvl="3" indent="-301367">
              <a:buFont typeface="Arial" charset="0"/>
              <a:buChar char="•"/>
            </a:pPr>
            <a:r>
              <a:rPr lang="en-US" sz="2800" b="1" i="1" dirty="0">
                <a:latin typeface="Constantia" panose="02030602050306030303" pitchFamily="18" charset="0"/>
              </a:rPr>
              <a:t>Motions to Amend, </a:t>
            </a:r>
            <a:r>
              <a:rPr lang="en-US" sz="2800" dirty="0">
                <a:latin typeface="Constantia" panose="02030602050306030303" pitchFamily="18" charset="0"/>
              </a:rPr>
              <a:t>City Code Sec. 2-81(c)</a:t>
            </a:r>
            <a:endParaRPr lang="en-US" sz="2800" b="1" i="1" dirty="0">
              <a:latin typeface="Constantia" panose="02030602050306030303" pitchFamily="18" charset="0"/>
            </a:endParaRPr>
          </a:p>
          <a:p>
            <a:pPr marL="535763" lvl="4" indent="-301367">
              <a:buFont typeface="Arial" charset="0"/>
              <a:buChar char="•"/>
            </a:pPr>
            <a:r>
              <a:rPr lang="en-US" sz="2800" dirty="0">
                <a:latin typeface="Constantia" panose="02030602050306030303" pitchFamily="18" charset="0"/>
              </a:rPr>
              <a:t>An </a:t>
            </a:r>
            <a:r>
              <a:rPr lang="en-US" sz="2800" b="1" i="1" dirty="0">
                <a:latin typeface="Constantia" panose="02030602050306030303" pitchFamily="18" charset="0"/>
              </a:rPr>
              <a:t>amendment</a:t>
            </a:r>
            <a:r>
              <a:rPr lang="en-US" sz="2800" dirty="0">
                <a:latin typeface="Constantia" panose="02030602050306030303" pitchFamily="18" charset="0"/>
              </a:rPr>
              <a:t> to a motion </a:t>
            </a:r>
            <a:r>
              <a:rPr lang="en-US" sz="2800" b="1" i="1" dirty="0">
                <a:latin typeface="Constantia" panose="02030602050306030303" pitchFamily="18" charset="0"/>
              </a:rPr>
              <a:t>must be germane</a:t>
            </a:r>
            <a:r>
              <a:rPr lang="en-US" sz="2800" dirty="0">
                <a:latin typeface="Constantia" panose="02030602050306030303" pitchFamily="18" charset="0"/>
              </a:rPr>
              <a:t>; it must relate to the substance of the main motion.</a:t>
            </a:r>
          </a:p>
          <a:p>
            <a:pPr marL="475489" lvl="4" indent="-241093">
              <a:buFont typeface="Arial" charset="0"/>
              <a:buChar char="•"/>
            </a:pPr>
            <a:r>
              <a:rPr lang="en-US" sz="2800" dirty="0">
                <a:latin typeface="Constantia" panose="02030602050306030303" pitchFamily="18" charset="0"/>
              </a:rPr>
              <a:t>A motion may be amended in one of two ways:</a:t>
            </a:r>
          </a:p>
          <a:p>
            <a:pPr marL="709885" lvl="5" indent="-241093">
              <a:buFont typeface="Arial" charset="0"/>
              <a:buChar char="•"/>
            </a:pPr>
            <a:r>
              <a:rPr lang="en-US" sz="2800" b="1" dirty="0">
                <a:solidFill>
                  <a:schemeClr val="tx2"/>
                </a:solidFill>
                <a:latin typeface="Constantia" panose="02030602050306030303" pitchFamily="18" charset="0"/>
              </a:rPr>
              <a:t>By consent </a:t>
            </a:r>
            <a:r>
              <a:rPr lang="en-US" sz="2800" dirty="0">
                <a:solidFill>
                  <a:schemeClr val="tx2"/>
                </a:solidFill>
                <a:latin typeface="Constantia" panose="02030602050306030303" pitchFamily="18" charset="0"/>
              </a:rPr>
              <a:t>of the members.</a:t>
            </a:r>
          </a:p>
          <a:p>
            <a:pPr marL="709885" lvl="5" indent="-241093">
              <a:buFont typeface="Arial" charset="0"/>
              <a:buChar char="•"/>
            </a:pPr>
            <a:r>
              <a:rPr lang="en-US" sz="2800" b="1" dirty="0">
                <a:solidFill>
                  <a:schemeClr val="tx2"/>
                </a:solidFill>
                <a:latin typeface="Constantia" panose="02030602050306030303" pitchFamily="18" charset="0"/>
              </a:rPr>
              <a:t>Formal amendment</a:t>
            </a:r>
            <a:r>
              <a:rPr lang="en-US" sz="2800" dirty="0">
                <a:solidFill>
                  <a:schemeClr val="tx2"/>
                </a:solidFill>
                <a:latin typeface="Constantia" panose="02030602050306030303" pitchFamily="18" charset="0"/>
              </a:rPr>
              <a:t>.</a:t>
            </a:r>
          </a:p>
          <a:p>
            <a:pPr marL="703188" lvl="3" indent="-703188">
              <a:buFont typeface="Arial" charset="0"/>
              <a:buChar char="•"/>
            </a:pPr>
            <a:endParaRPr lang="en-US" sz="2109" dirty="0"/>
          </a:p>
          <a:p>
            <a:endParaRPr lang="en-US" sz="1477" dirty="0"/>
          </a:p>
        </p:txBody>
      </p:sp>
    </p:spTree>
    <p:extLst>
      <p:ext uri="{BB962C8B-B14F-4D97-AF65-F5344CB8AC3E}">
        <p14:creationId xmlns:p14="http://schemas.microsoft.com/office/powerpoint/2010/main" val="2945172698"/>
      </p:ext>
    </p:extLst>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sz="4400" dirty="0"/>
              <a:t>Rules of Debate</a:t>
            </a:r>
          </a:p>
        </p:txBody>
      </p:sp>
      <p:sp>
        <p:nvSpPr>
          <p:cNvPr id="6" name="Text Placeholder 5"/>
          <p:cNvSpPr>
            <a:spLocks noGrp="1"/>
          </p:cNvSpPr>
          <p:nvPr>
            <p:ph type="body" sz="quarter" idx="10"/>
          </p:nvPr>
        </p:nvSpPr>
        <p:spPr/>
        <p:txBody>
          <a:bodyPr>
            <a:noAutofit/>
          </a:bodyPr>
          <a:lstStyle/>
          <a:p>
            <a:pPr lvl="0"/>
            <a:r>
              <a:rPr lang="en-US" sz="2600" dirty="0">
                <a:latin typeface="Constantia" panose="02030602050306030303" pitchFamily="18" charset="0"/>
              </a:rPr>
              <a:t> Decorum, City Code Sec. 2-81(a).</a:t>
            </a:r>
            <a:endParaRPr lang="en-PH" sz="2600" b="1" i="1" dirty="0">
              <a:latin typeface="Constantia" panose="02030602050306030303" pitchFamily="18" charset="0"/>
            </a:endParaRPr>
          </a:p>
          <a:p>
            <a:endParaRPr lang="en-PH" sz="2600" dirty="0">
              <a:latin typeface="Constantia" panose="02030602050306030303" pitchFamily="18" charset="0"/>
            </a:endParaRPr>
          </a:p>
          <a:p>
            <a:r>
              <a:rPr lang="en-PH" sz="2600" dirty="0">
                <a:latin typeface="Constantia" panose="02030602050306030303" pitchFamily="18" charset="0"/>
              </a:rPr>
              <a:t> </a:t>
            </a:r>
            <a:r>
              <a:rPr lang="en-US" sz="2600" dirty="0">
                <a:latin typeface="Constantia" panose="02030602050306030303" pitchFamily="18" charset="0"/>
              </a:rPr>
              <a:t>Every member who wishes to speak should address the chairperson, and upon said recognition by the chairperson, should confine the discussion to the question under debate.</a:t>
            </a:r>
          </a:p>
          <a:p>
            <a:r>
              <a:rPr lang="en-US" sz="2600" dirty="0">
                <a:latin typeface="Constantia" panose="02030602050306030303" pitchFamily="18" charset="0"/>
              </a:rPr>
              <a:t>Once recognized, a member should not be interrupted unless such member is being called to order.  </a:t>
            </a:r>
          </a:p>
          <a:p>
            <a:r>
              <a:rPr lang="en-US" sz="2600" dirty="0">
                <a:latin typeface="Constantia" panose="02030602050306030303" pitchFamily="18" charset="0"/>
              </a:rPr>
              <a:t>A member is deemed to have yielded the floor when the member has finished speaking.</a:t>
            </a:r>
          </a:p>
        </p:txBody>
      </p:sp>
    </p:spTree>
    <p:extLst>
      <p:ext uri="{BB962C8B-B14F-4D97-AF65-F5344CB8AC3E}">
        <p14:creationId xmlns:p14="http://schemas.microsoft.com/office/powerpoint/2010/main" val="3134341506"/>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sz="4000" dirty="0"/>
              <a:t>Civility Code</a:t>
            </a:r>
          </a:p>
        </p:txBody>
      </p:sp>
      <p:sp>
        <p:nvSpPr>
          <p:cNvPr id="6" name="Text Placeholder 5"/>
          <p:cNvSpPr>
            <a:spLocks noGrp="1"/>
          </p:cNvSpPr>
          <p:nvPr>
            <p:ph type="body" sz="quarter" idx="10"/>
          </p:nvPr>
        </p:nvSpPr>
        <p:spPr/>
        <p:txBody>
          <a:bodyPr>
            <a:normAutofit lnSpcReduction="10000"/>
          </a:bodyPr>
          <a:lstStyle/>
          <a:p>
            <a:pPr marL="0" indent="0">
              <a:buNone/>
            </a:pPr>
            <a:r>
              <a:rPr lang="en-US" sz="2800" dirty="0">
                <a:latin typeface="Constantia" panose="02030602050306030303" pitchFamily="18" charset="0"/>
              </a:rPr>
              <a:t>Civility Code, Resolution No. 2021-187</a:t>
            </a:r>
          </a:p>
          <a:p>
            <a:pPr marL="0" indent="0">
              <a:buNone/>
            </a:pPr>
            <a:endParaRPr lang="en-US" sz="2800" dirty="0">
              <a:latin typeface="Constantia" panose="02030602050306030303" pitchFamily="18" charset="0"/>
            </a:endParaRPr>
          </a:p>
          <a:p>
            <a:pPr lvl="1">
              <a:buFont typeface="Arial" panose="020B0604020202020204" pitchFamily="34" charset="0"/>
              <a:buChar char="•"/>
            </a:pPr>
            <a:r>
              <a:rPr lang="en-US" sz="2800" dirty="0"/>
              <a:t>Purpose is to further establish rules of decorum and civility during public meetings; and</a:t>
            </a:r>
          </a:p>
          <a:p>
            <a:pPr marL="457200" lvl="1" indent="0">
              <a:buNone/>
            </a:pPr>
            <a:endParaRPr lang="en-US" sz="2800" dirty="0"/>
          </a:p>
          <a:p>
            <a:pPr lvl="1">
              <a:buFont typeface="Arial" panose="020B0604020202020204" pitchFamily="34" charset="0"/>
              <a:buChar char="•"/>
            </a:pPr>
            <a:r>
              <a:rPr lang="en-US" sz="2800" dirty="0"/>
              <a:t>Intended to facilitate an open, orderly, and respectful environment for all those in attendance and to foster an atmosphere of fairness, courtesy, and respect for differing points of view.</a:t>
            </a:r>
          </a:p>
          <a:p>
            <a:pPr marL="234396" lvl="1" indent="0">
              <a:buNone/>
            </a:pPr>
            <a:endParaRPr lang="en-US" sz="2109" dirty="0"/>
          </a:p>
          <a:p>
            <a:pPr lvl="1"/>
            <a:endParaRPr lang="en-PH" sz="2109" b="1" i="1" dirty="0"/>
          </a:p>
          <a:p>
            <a:endParaRPr lang="en-PH" dirty="0"/>
          </a:p>
          <a:p>
            <a:pPr marL="0" indent="0">
              <a:buNone/>
            </a:pPr>
            <a:r>
              <a:rPr lang="en-PH" sz="2109" dirty="0"/>
              <a:t> </a:t>
            </a:r>
            <a:r>
              <a:rPr lang="en-US" sz="1688" dirty="0"/>
              <a:t> </a:t>
            </a:r>
            <a:endParaRPr lang="en-US" sz="1477" dirty="0"/>
          </a:p>
        </p:txBody>
      </p:sp>
    </p:spTree>
    <p:extLst>
      <p:ext uri="{BB962C8B-B14F-4D97-AF65-F5344CB8AC3E}">
        <p14:creationId xmlns:p14="http://schemas.microsoft.com/office/powerpoint/2010/main" val="1632753853"/>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DB69-9778-44F0-992A-EA65D507B5ED}"/>
              </a:ext>
            </a:extLst>
          </p:cNvPr>
          <p:cNvSpPr>
            <a:spLocks noGrp="1"/>
          </p:cNvSpPr>
          <p:nvPr>
            <p:ph type="title"/>
          </p:nvPr>
        </p:nvSpPr>
        <p:spPr/>
        <p:txBody>
          <a:bodyPr/>
          <a:lstStyle/>
          <a:p>
            <a:pPr algn="ctr"/>
            <a:r>
              <a:rPr lang="en-US" sz="4800" dirty="0"/>
              <a:t>Civility Code</a:t>
            </a:r>
          </a:p>
        </p:txBody>
      </p:sp>
      <p:sp>
        <p:nvSpPr>
          <p:cNvPr id="3" name="Text Placeholder 2">
            <a:extLst>
              <a:ext uri="{FF2B5EF4-FFF2-40B4-BE49-F238E27FC236}">
                <a16:creationId xmlns:a16="http://schemas.microsoft.com/office/drawing/2014/main" id="{41B3459B-A530-43A5-A6A1-D7F54F12FE60}"/>
              </a:ext>
            </a:extLst>
          </p:cNvPr>
          <p:cNvSpPr>
            <a:spLocks noGrp="1"/>
          </p:cNvSpPr>
          <p:nvPr>
            <p:ph type="body" sz="quarter" idx="10"/>
          </p:nvPr>
        </p:nvSpPr>
        <p:spPr/>
        <p:txBody>
          <a:bodyPr>
            <a:normAutofit fontScale="85000" lnSpcReduction="20000"/>
          </a:bodyPr>
          <a:lstStyle/>
          <a:p>
            <a:pPr marL="0" indent="0">
              <a:buNone/>
            </a:pPr>
            <a:r>
              <a:rPr lang="en-US" sz="2800" dirty="0"/>
              <a:t>All individuals attending a public meeting must:</a:t>
            </a:r>
          </a:p>
          <a:p>
            <a:pPr marL="0" indent="0">
              <a:buNone/>
            </a:pPr>
            <a:endParaRPr lang="en-US" dirty="0"/>
          </a:p>
          <a:p>
            <a:r>
              <a:rPr lang="en-US" sz="2800" b="1" i="1" dirty="0"/>
              <a:t>Wait to be acknowledged </a:t>
            </a:r>
            <a:r>
              <a:rPr lang="en-US" sz="2800" dirty="0"/>
              <a:t>before speaking.</a:t>
            </a:r>
          </a:p>
          <a:p>
            <a:r>
              <a:rPr lang="en-US" sz="2800" b="1" i="1" dirty="0"/>
              <a:t>Not interrupt </a:t>
            </a:r>
            <a:r>
              <a:rPr lang="en-US" sz="2800" dirty="0"/>
              <a:t>an individual who has the floor.</a:t>
            </a:r>
          </a:p>
          <a:p>
            <a:r>
              <a:rPr lang="en-US" sz="2800" b="1" i="1" dirty="0"/>
              <a:t>Refrain from </a:t>
            </a:r>
          </a:p>
          <a:p>
            <a:pPr lvl="1">
              <a:buFont typeface="Arial" panose="020B0604020202020204" pitchFamily="34" charset="0"/>
              <a:buChar char="•"/>
            </a:pPr>
            <a:r>
              <a:rPr lang="en-US" sz="2800" dirty="0"/>
              <a:t>disrupting the public meeting;</a:t>
            </a:r>
          </a:p>
          <a:p>
            <a:pPr lvl="1">
              <a:buFont typeface="Arial" panose="020B0604020202020204" pitchFamily="34" charset="0"/>
              <a:buChar char="•"/>
            </a:pPr>
            <a:r>
              <a:rPr lang="en-US" sz="2800" dirty="0"/>
              <a:t>physically threatening behavior;</a:t>
            </a:r>
          </a:p>
          <a:p>
            <a:pPr lvl="1">
              <a:buFont typeface="Arial" panose="020B0604020202020204" pitchFamily="34" charset="0"/>
              <a:buChar char="•"/>
            </a:pPr>
            <a:r>
              <a:rPr lang="en-US" sz="2800" dirty="0"/>
              <a:t>profanities, insults, or other disparaging remarks;</a:t>
            </a:r>
          </a:p>
          <a:p>
            <a:pPr lvl="1">
              <a:buFont typeface="Arial" panose="020B0604020202020204" pitchFamily="34" charset="0"/>
              <a:buChar char="•"/>
            </a:pPr>
            <a:r>
              <a:rPr lang="en-US" sz="2800" dirty="0"/>
              <a:t>making comments, references, or statements regarding race, gender, ethnicity, religion, or sexual orientation;</a:t>
            </a:r>
          </a:p>
          <a:p>
            <a:pPr lvl="1">
              <a:buFont typeface="Arial" panose="020B0604020202020204" pitchFamily="34" charset="0"/>
              <a:buChar char="•"/>
            </a:pPr>
            <a:r>
              <a:rPr lang="en-US" sz="2800" dirty="0"/>
              <a:t>creating, provoking, or participating in any type of disturbance involving unwelcome physical contact; and</a:t>
            </a:r>
          </a:p>
          <a:p>
            <a:pPr lvl="1">
              <a:buFont typeface="Arial" panose="020B0604020202020204" pitchFamily="34" charset="0"/>
              <a:buChar char="•"/>
            </a:pPr>
            <a:r>
              <a:rPr lang="en-US" sz="2800" dirty="0"/>
              <a:t>speaking on cell phone during meeting.</a:t>
            </a:r>
          </a:p>
          <a:p>
            <a:r>
              <a:rPr lang="en-US" sz="2800" b="1" i="1" dirty="0"/>
              <a:t>Endeavor to cite only the truth </a:t>
            </a:r>
            <a:r>
              <a:rPr lang="en-US" sz="2800" dirty="0"/>
              <a:t>and not knowingly misrepresent, mischaracterize, or misquote information.</a:t>
            </a:r>
          </a:p>
          <a:p>
            <a:endParaRPr lang="en-US" sz="2600" dirty="0"/>
          </a:p>
        </p:txBody>
      </p:sp>
    </p:spTree>
    <p:extLst>
      <p:ext uri="{BB962C8B-B14F-4D97-AF65-F5344CB8AC3E}">
        <p14:creationId xmlns:p14="http://schemas.microsoft.com/office/powerpoint/2010/main" val="1447998544"/>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sz="4400" dirty="0"/>
              <a:t>Voting</a:t>
            </a:r>
          </a:p>
        </p:txBody>
      </p:sp>
      <p:sp>
        <p:nvSpPr>
          <p:cNvPr id="6" name="Text Placeholder 5"/>
          <p:cNvSpPr>
            <a:spLocks noGrp="1"/>
          </p:cNvSpPr>
          <p:nvPr>
            <p:ph type="body" sz="quarter" idx="10"/>
          </p:nvPr>
        </p:nvSpPr>
        <p:spPr/>
        <p:txBody>
          <a:bodyPr>
            <a:normAutofit/>
          </a:bodyPr>
          <a:lstStyle/>
          <a:p>
            <a:pPr marL="0" indent="0">
              <a:buNone/>
            </a:pPr>
            <a:r>
              <a:rPr lang="en-US" sz="2400" dirty="0">
                <a:latin typeface="Constantia" panose="02030602050306030303" pitchFamily="18" charset="0"/>
              </a:rPr>
              <a:t>The following procedures apply to voting, City Code Sec. 2-82</a:t>
            </a:r>
            <a:r>
              <a:rPr lang="en-US" sz="2400" b="1" dirty="0">
                <a:latin typeface="Constantia" panose="02030602050306030303" pitchFamily="18" charset="0"/>
              </a:rPr>
              <a:t>:</a:t>
            </a:r>
          </a:p>
          <a:p>
            <a:pPr lvl="0"/>
            <a:r>
              <a:rPr lang="en-US" sz="2400" b="1" i="1" dirty="0">
                <a:latin typeface="Constantia" panose="02030602050306030303" pitchFamily="18" charset="0"/>
              </a:rPr>
              <a:t>All votes</a:t>
            </a:r>
            <a:r>
              <a:rPr lang="en-US" sz="2400" dirty="0">
                <a:latin typeface="Constantia" panose="02030602050306030303" pitchFamily="18" charset="0"/>
              </a:rPr>
              <a:t> shall be taken </a:t>
            </a:r>
            <a:r>
              <a:rPr lang="en-US" sz="2400" b="1" i="1" dirty="0">
                <a:latin typeface="Constantia" panose="02030602050306030303" pitchFamily="18" charset="0"/>
              </a:rPr>
              <a:t>by voice</a:t>
            </a:r>
            <a:r>
              <a:rPr lang="en-US" sz="2400" dirty="0">
                <a:latin typeface="Constantia" panose="02030602050306030303" pitchFamily="18" charset="0"/>
              </a:rPr>
              <a:t>.</a:t>
            </a:r>
          </a:p>
          <a:p>
            <a:pPr lvl="0"/>
            <a:r>
              <a:rPr lang="en-US" sz="2400" b="1" i="1" dirty="0">
                <a:latin typeface="Constantia" panose="02030602050306030303" pitchFamily="18" charset="0"/>
              </a:rPr>
              <a:t>Roll call vote</a:t>
            </a:r>
            <a:r>
              <a:rPr lang="en-US" sz="2400" dirty="0">
                <a:latin typeface="Constantia" panose="02030602050306030303" pitchFamily="18" charset="0"/>
              </a:rPr>
              <a:t>:  A method of voting wherein the clerk calls each member’s name in alphabetical order, rotating the names with each subsequent roll call, with the chairperson voting last.</a:t>
            </a:r>
          </a:p>
          <a:p>
            <a:pPr lvl="0"/>
            <a:r>
              <a:rPr lang="en-US" sz="2400" b="1" i="1" dirty="0">
                <a:latin typeface="Constantia" panose="02030602050306030303" pitchFamily="18" charset="0"/>
              </a:rPr>
              <a:t>Unanimous consent vote</a:t>
            </a:r>
            <a:r>
              <a:rPr lang="en-US" sz="2400" dirty="0">
                <a:latin typeface="Constantia" panose="02030602050306030303" pitchFamily="18" charset="0"/>
              </a:rPr>
              <a:t>:  means that the opposition feels that discussing or voting on the issue is useless and decides to keep silent accepting the results.</a:t>
            </a:r>
          </a:p>
          <a:p>
            <a:pPr lvl="0"/>
            <a:r>
              <a:rPr lang="en-US" sz="2400" b="1" i="1" dirty="0">
                <a:latin typeface="Constantia" panose="02030602050306030303" pitchFamily="18" charset="0"/>
              </a:rPr>
              <a:t>Voice vote (unanimous)</a:t>
            </a:r>
            <a:r>
              <a:rPr lang="en-US" sz="2400" dirty="0">
                <a:latin typeface="Constantia" panose="02030602050306030303" pitchFamily="18" charset="0"/>
              </a:rPr>
              <a:t>:  Means that all the votes are the same.  The voice vote generally means that the majority adopts the main motion, or more than half of the members adopt the main motion.</a:t>
            </a:r>
          </a:p>
          <a:p>
            <a:pPr lvl="0" algn="r"/>
            <a:endParaRPr lang="en-US" sz="1688" dirty="0"/>
          </a:p>
          <a:p>
            <a:pPr lvl="0"/>
            <a:endParaRPr lang="en-PH" sz="1688" dirty="0"/>
          </a:p>
          <a:p>
            <a:endParaRPr lang="en-US" sz="1688" dirty="0"/>
          </a:p>
          <a:p>
            <a:endParaRPr lang="en-US" sz="1477" dirty="0"/>
          </a:p>
        </p:txBody>
      </p:sp>
    </p:spTree>
    <p:extLst>
      <p:ext uri="{BB962C8B-B14F-4D97-AF65-F5344CB8AC3E}">
        <p14:creationId xmlns:p14="http://schemas.microsoft.com/office/powerpoint/2010/main" val="3106679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571" y="348629"/>
            <a:ext cx="8756765" cy="1268028"/>
          </a:xfrm>
        </p:spPr>
        <p:txBody>
          <a:bodyPr>
            <a:normAutofit/>
          </a:bodyPr>
          <a:lstStyle/>
          <a:p>
            <a:pPr algn="ctr"/>
            <a:r>
              <a:rPr lang="en-US" sz="2400" b="1" cap="none" dirty="0">
                <a:solidFill>
                  <a:srgbClr val="002060"/>
                </a:solidFill>
                <a:latin typeface="Times New Roman" panose="02020603050405020304" pitchFamily="18" charset="0"/>
                <a:cs typeface="Times New Roman" panose="02020603050405020304" pitchFamily="18" charset="0"/>
              </a:rPr>
              <a:t>The Code of Ethics: </a:t>
            </a:r>
            <a:br>
              <a:rPr lang="en-US" sz="2400" b="1" cap="none" dirty="0">
                <a:solidFill>
                  <a:srgbClr val="002060"/>
                </a:solidFill>
                <a:latin typeface="Times New Roman" panose="02020603050405020304" pitchFamily="18" charset="0"/>
                <a:cs typeface="Times New Roman" panose="02020603050405020304" pitchFamily="18" charset="0"/>
              </a:rPr>
            </a:br>
            <a:r>
              <a:rPr lang="en-US" sz="2400" cap="none" dirty="0">
                <a:solidFill>
                  <a:srgbClr val="002060"/>
                </a:solidFill>
                <a:latin typeface="Times New Roman" panose="02020603050405020304" pitchFamily="18" charset="0"/>
                <a:cs typeface="Times New Roman" panose="02020603050405020304" pitchFamily="18" charset="0"/>
              </a:rPr>
              <a:t>Administered and Interpreted by the Commission on Ethics &amp; </a:t>
            </a:r>
            <a:br>
              <a:rPr lang="en-US" sz="2400" cap="none" dirty="0">
                <a:solidFill>
                  <a:srgbClr val="002060"/>
                </a:solidFill>
                <a:latin typeface="Times New Roman" panose="02020603050405020304" pitchFamily="18" charset="0"/>
                <a:cs typeface="Times New Roman" panose="02020603050405020304" pitchFamily="18" charset="0"/>
              </a:rPr>
            </a:br>
            <a:r>
              <a:rPr lang="en-US" sz="2400" cap="none" dirty="0">
                <a:solidFill>
                  <a:srgbClr val="002060"/>
                </a:solidFill>
                <a:latin typeface="Times New Roman" panose="02020603050405020304" pitchFamily="18" charset="0"/>
                <a:cs typeface="Times New Roman" panose="02020603050405020304" pitchFamily="18" charset="0"/>
              </a:rPr>
              <a:t>the State Attorney’s Office has Concurrent Jurisdiction</a:t>
            </a:r>
          </a:p>
        </p:txBody>
      </p:sp>
      <p:sp>
        <p:nvSpPr>
          <p:cNvPr id="3" name="Content Placeholder 2"/>
          <p:cNvSpPr>
            <a:spLocks noGrp="1"/>
          </p:cNvSpPr>
          <p:nvPr>
            <p:ph idx="1"/>
          </p:nvPr>
        </p:nvSpPr>
        <p:spPr>
          <a:xfrm>
            <a:off x="783771" y="1589314"/>
            <a:ext cx="10123715" cy="4648200"/>
          </a:xfrm>
          <a:gradFill>
            <a:gsLst>
              <a:gs pos="38110">
                <a:srgbClr val="B8DBFA"/>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0" indent="0">
              <a:lnSpc>
                <a:spcPct val="90000"/>
              </a:lnSpc>
              <a:buNone/>
              <a:defRPr/>
            </a:pPr>
            <a:endParaRPr lang="en-US" dirty="0">
              <a:solidFill>
                <a:schemeClr val="accent1"/>
              </a:solidFill>
              <a:latin typeface="Baskerville Old Face" pitchFamily="18" charset="0"/>
            </a:endParaRPr>
          </a:p>
          <a:p>
            <a:pPr indent="-342900" algn="just">
              <a:lnSpc>
                <a:spcPct val="90000"/>
              </a:lnSpc>
              <a:defRPr/>
            </a:pPr>
            <a:r>
              <a:rPr lang="en-US" dirty="0">
                <a:solidFill>
                  <a:srgbClr val="002060"/>
                </a:solidFill>
                <a:latin typeface="Times New Roman" panose="02020603050405020304" pitchFamily="18" charset="0"/>
                <a:cs typeface="Times New Roman" panose="02020603050405020304" pitchFamily="18" charset="0"/>
              </a:rPr>
              <a:t>The State Attorney’s Office (SAO) has </a:t>
            </a:r>
            <a:r>
              <a:rPr lang="en-US" b="1" u="sng" dirty="0">
                <a:solidFill>
                  <a:srgbClr val="002060"/>
                </a:solidFill>
                <a:latin typeface="Times New Roman" panose="02020603050405020304" pitchFamily="18" charset="0"/>
                <a:cs typeface="Times New Roman" panose="02020603050405020304" pitchFamily="18" charset="0"/>
              </a:rPr>
              <a:t>concurrent</a:t>
            </a:r>
            <a:r>
              <a:rPr lang="en-US" dirty="0">
                <a:solidFill>
                  <a:srgbClr val="002060"/>
                </a:solidFill>
                <a:latin typeface="Times New Roman" panose="02020603050405020304" pitchFamily="18" charset="0"/>
                <a:cs typeface="Times New Roman" panose="02020603050405020304" pitchFamily="18" charset="0"/>
              </a:rPr>
              <a:t> </a:t>
            </a:r>
            <a:r>
              <a:rPr lang="en-US" i="1" dirty="0">
                <a:solidFill>
                  <a:srgbClr val="002060"/>
                </a:solidFill>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jurisdiction over all the provisions of the Conflict of Interest and Code of Ethics Ordinance. </a:t>
            </a:r>
          </a:p>
          <a:p>
            <a:pPr indent="-342900" algn="just">
              <a:lnSpc>
                <a:spcPct val="90000"/>
              </a:lnSpc>
              <a:defRPr/>
            </a:pPr>
            <a:endParaRPr lang="en-US" dirty="0">
              <a:solidFill>
                <a:srgbClr val="002060"/>
              </a:solidFill>
              <a:latin typeface="Times New Roman" panose="02020603050405020304" pitchFamily="18" charset="0"/>
              <a:cs typeface="Times New Roman" panose="02020603050405020304" pitchFamily="18" charset="0"/>
            </a:endParaRPr>
          </a:p>
          <a:p>
            <a:pPr indent="-342900" algn="just">
              <a:lnSpc>
                <a:spcPct val="90000"/>
              </a:lnSpc>
              <a:defRPr/>
            </a:pPr>
            <a:endParaRPr lang="en-US" dirty="0">
              <a:solidFill>
                <a:srgbClr val="002060"/>
              </a:solidFill>
              <a:latin typeface="Times New Roman" panose="02020603050405020304" pitchFamily="18" charset="0"/>
              <a:cs typeface="Times New Roman" panose="02020603050405020304" pitchFamily="18" charset="0"/>
            </a:endParaRPr>
          </a:p>
          <a:p>
            <a:pPr indent="-342900" algn="just">
              <a:lnSpc>
                <a:spcPct val="90000"/>
              </a:lnSpc>
              <a:defRPr/>
            </a:pPr>
            <a:endParaRPr lang="en-US" dirty="0">
              <a:solidFill>
                <a:srgbClr val="002060"/>
              </a:solidFill>
              <a:latin typeface="Times New Roman" panose="02020603050405020304" pitchFamily="18" charset="0"/>
              <a:cs typeface="Times New Roman" panose="02020603050405020304" pitchFamily="18" charset="0"/>
            </a:endParaRPr>
          </a:p>
          <a:p>
            <a:pPr indent="-342900" algn="just">
              <a:lnSpc>
                <a:spcPct val="90000"/>
              </a:lnSpc>
              <a:defRPr/>
            </a:pPr>
            <a:r>
              <a:rPr lang="en-US" dirty="0">
                <a:solidFill>
                  <a:srgbClr val="002060"/>
                </a:solidFill>
                <a:latin typeface="Times New Roman" panose="02020603050405020304" pitchFamily="18" charset="0"/>
                <a:cs typeface="Times New Roman" panose="02020603050405020304" pitchFamily="18" charset="0"/>
              </a:rPr>
              <a:t>If any of these provisions are prosecuted by the SAO they are classified as 2</a:t>
            </a:r>
            <a:r>
              <a:rPr lang="en-US" baseline="30000" dirty="0">
                <a:solidFill>
                  <a:srgbClr val="002060"/>
                </a:solidFill>
                <a:latin typeface="Times New Roman" panose="02020603050405020304" pitchFamily="18" charset="0"/>
                <a:cs typeface="Times New Roman" panose="02020603050405020304" pitchFamily="18" charset="0"/>
              </a:rPr>
              <a:t>nd</a:t>
            </a:r>
            <a:r>
              <a:rPr lang="en-US" dirty="0">
                <a:solidFill>
                  <a:srgbClr val="002060"/>
                </a:solidFill>
                <a:latin typeface="Times New Roman" panose="02020603050405020304" pitchFamily="18" charset="0"/>
                <a:cs typeface="Times New Roman" panose="02020603050405020304" pitchFamily="18" charset="0"/>
              </a:rPr>
              <a:t> degree misdemeanors and are punishable by a </a:t>
            </a:r>
            <a:r>
              <a:rPr lang="en-US" b="1" dirty="0">
                <a:solidFill>
                  <a:srgbClr val="002060"/>
                </a:solidFill>
                <a:latin typeface="Times New Roman" panose="02020603050405020304" pitchFamily="18" charset="0"/>
                <a:cs typeface="Times New Roman" panose="02020603050405020304" pitchFamily="18" charset="0"/>
              </a:rPr>
              <a:t>$500 fine</a:t>
            </a:r>
            <a:r>
              <a:rPr lang="en-US" dirty="0">
                <a:solidFill>
                  <a:srgbClr val="002060"/>
                </a:solidFill>
                <a:latin typeface="Times New Roman" panose="02020603050405020304" pitchFamily="18" charset="0"/>
                <a:cs typeface="Times New Roman" panose="02020603050405020304" pitchFamily="18" charset="0"/>
              </a:rPr>
              <a:t> and/or </a:t>
            </a:r>
            <a:r>
              <a:rPr lang="en-US" b="1" dirty="0">
                <a:solidFill>
                  <a:srgbClr val="002060"/>
                </a:solidFill>
                <a:latin typeface="Times New Roman" panose="02020603050405020304" pitchFamily="18" charset="0"/>
                <a:cs typeface="Times New Roman" panose="02020603050405020304" pitchFamily="18" charset="0"/>
              </a:rPr>
              <a:t>30 days imprisonment or both.</a:t>
            </a:r>
          </a:p>
          <a:p>
            <a:pPr marL="0" indent="0" algn="just">
              <a:lnSpc>
                <a:spcPct val="90000"/>
              </a:lnSpc>
              <a:buNone/>
              <a:defRPr/>
            </a:pPr>
            <a:endParaRPr lang="en-US" b="1" dirty="0">
              <a:latin typeface="Times New Roman" panose="02020603050405020304" pitchFamily="18" charset="0"/>
              <a:cs typeface="Times New Roman" panose="02020603050405020304" pitchFamily="18" charset="0"/>
            </a:endParaRPr>
          </a:p>
          <a:p>
            <a:pPr marL="0" indent="0" algn="just">
              <a:lnSpc>
                <a:spcPct val="90000"/>
              </a:lnSpc>
              <a:buNone/>
              <a:defRPr/>
            </a:pPr>
            <a:endParaRPr lang="en-US" b="1" dirty="0">
              <a:latin typeface="Times New Roman" panose="02020603050405020304" pitchFamily="18" charset="0"/>
              <a:cs typeface="Times New Roman" panose="02020603050405020304" pitchFamily="18" charset="0"/>
            </a:endParaRPr>
          </a:p>
          <a:p>
            <a:pPr marL="0" indent="0" algn="just">
              <a:lnSpc>
                <a:spcPct val="90000"/>
              </a:lnSpc>
              <a:buNone/>
              <a:defRPr/>
            </a:pPr>
            <a:endParaRPr lang="en-US" b="1" dirty="0">
              <a:latin typeface="Times New Roman" panose="02020603050405020304" pitchFamily="18" charset="0"/>
              <a:cs typeface="Times New Roman" panose="02020603050405020304" pitchFamily="18" charset="0"/>
            </a:endParaRPr>
          </a:p>
          <a:p>
            <a:pPr marL="0" indent="0" algn="just">
              <a:lnSpc>
                <a:spcPct val="90000"/>
              </a:lnSpc>
              <a:buNone/>
              <a:defRPr/>
            </a:pPr>
            <a:endParaRPr lang="en-US" b="1" dirty="0">
              <a:latin typeface="Times New Roman" panose="02020603050405020304" pitchFamily="18" charset="0"/>
              <a:cs typeface="Times New Roman" panose="02020603050405020304" pitchFamily="18" charset="0"/>
            </a:endParaRPr>
          </a:p>
          <a:p>
            <a:pPr marL="0" indent="0">
              <a:lnSpc>
                <a:spcPct val="90000"/>
              </a:lnSpc>
              <a:buNone/>
              <a:defRPr/>
            </a:pPr>
            <a:endParaRPr lang="en-US" dirty="0"/>
          </a:p>
          <a:p>
            <a:pPr lvl="1"/>
            <a:endParaRPr lang="en-US" dirty="0"/>
          </a:p>
          <a:p>
            <a:pPr marL="457200" lvl="1" indent="0">
              <a:buNone/>
            </a:pPr>
            <a:endParaRPr lang="en-US" dirty="0"/>
          </a:p>
        </p:txBody>
      </p:sp>
      <p:pic>
        <p:nvPicPr>
          <p:cNvPr id="6" name="Picture 5" descr="ANd9GcQT8a1XoVVvVAsXzOq971B0e2igTkiDphpFdIuIZ8fCwg173KjE83Wqsm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087" y="3200543"/>
            <a:ext cx="2579914" cy="142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029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sz="4400" dirty="0"/>
              <a:t>Voting</a:t>
            </a:r>
          </a:p>
        </p:txBody>
      </p:sp>
      <p:sp>
        <p:nvSpPr>
          <p:cNvPr id="6" name="Text Placeholder 5"/>
          <p:cNvSpPr>
            <a:spLocks noGrp="1"/>
          </p:cNvSpPr>
          <p:nvPr>
            <p:ph type="body" sz="quarter" idx="10"/>
          </p:nvPr>
        </p:nvSpPr>
        <p:spPr/>
        <p:txBody>
          <a:bodyPr>
            <a:normAutofit/>
          </a:bodyPr>
          <a:lstStyle/>
          <a:p>
            <a:pPr lvl="0"/>
            <a:endParaRPr lang="en-US" sz="1688" b="1" i="1" dirty="0"/>
          </a:p>
          <a:p>
            <a:pPr lvl="0"/>
            <a:r>
              <a:rPr lang="en-US" sz="2400" b="1" i="1" dirty="0">
                <a:latin typeface="Constantia" panose="02030602050306030303" pitchFamily="18" charset="0"/>
              </a:rPr>
              <a:t>Each member </a:t>
            </a:r>
            <a:r>
              <a:rPr lang="en-US" sz="2400" dirty="0">
                <a:latin typeface="Constantia" panose="02030602050306030303" pitchFamily="18" charset="0"/>
              </a:rPr>
              <a:t>present </a:t>
            </a:r>
            <a:r>
              <a:rPr lang="en-US" sz="2400" b="1" i="1" dirty="0">
                <a:latin typeface="Constantia" panose="02030602050306030303" pitchFamily="18" charset="0"/>
              </a:rPr>
              <a:t>must give a vote</a:t>
            </a:r>
            <a:r>
              <a:rPr lang="en-US" sz="2400" dirty="0">
                <a:latin typeface="Constantia" panose="02030602050306030303" pitchFamily="18" charset="0"/>
              </a:rPr>
              <a:t>, </a:t>
            </a:r>
            <a:r>
              <a:rPr lang="en-US" sz="2400" b="1" i="1" dirty="0">
                <a:latin typeface="Constantia" panose="02030602050306030303" pitchFamily="18" charset="0"/>
              </a:rPr>
              <a:t>unless</a:t>
            </a:r>
            <a:r>
              <a:rPr lang="en-US" sz="2400" dirty="0">
                <a:latin typeface="Constantia" panose="02030602050306030303" pitchFamily="18" charset="0"/>
              </a:rPr>
              <a:t> the member has publicly stated that the member is </a:t>
            </a:r>
            <a:r>
              <a:rPr lang="en-US" sz="2400" b="1" i="1" dirty="0">
                <a:latin typeface="Constantia" panose="02030602050306030303" pitchFamily="18" charset="0"/>
              </a:rPr>
              <a:t>abstaining from voting due to a conflict of interest</a:t>
            </a:r>
            <a:r>
              <a:rPr lang="en-US" sz="2400" dirty="0">
                <a:latin typeface="Constantia" panose="02030602050306030303" pitchFamily="18" charset="0"/>
              </a:rPr>
              <a:t>.  </a:t>
            </a:r>
          </a:p>
          <a:p>
            <a:pPr lvl="0"/>
            <a:endParaRPr lang="en-US" sz="2400" dirty="0">
              <a:latin typeface="Constantia" panose="02030602050306030303" pitchFamily="18" charset="0"/>
            </a:endParaRPr>
          </a:p>
          <a:p>
            <a:pPr lvl="0"/>
            <a:r>
              <a:rPr lang="en-US" sz="2400" dirty="0">
                <a:latin typeface="Constantia" panose="02030602050306030303" pitchFamily="18" charset="0"/>
              </a:rPr>
              <a:t>If any member declines to vote “yea” or “nay” by voice, </a:t>
            </a:r>
            <a:r>
              <a:rPr lang="en-US" sz="2400" b="1" i="1" dirty="0">
                <a:latin typeface="Constantia" panose="02030602050306030303" pitchFamily="18" charset="0"/>
              </a:rPr>
              <a:t>that silence shall be counted as a “yea” vote.</a:t>
            </a:r>
          </a:p>
          <a:p>
            <a:pPr marL="0" indent="0">
              <a:buNone/>
            </a:pPr>
            <a:endParaRPr lang="en-US" sz="2400" b="1" i="1" dirty="0">
              <a:latin typeface="Constantia" panose="02030602050306030303" pitchFamily="18" charset="0"/>
            </a:endParaRPr>
          </a:p>
          <a:p>
            <a:pPr lvl="0"/>
            <a:r>
              <a:rPr lang="en-US" sz="2400" dirty="0">
                <a:latin typeface="Constantia" panose="02030602050306030303" pitchFamily="18" charset="0"/>
              </a:rPr>
              <a:t>A member momentarily absent for a vote on a particular item </a:t>
            </a:r>
            <a:r>
              <a:rPr lang="en-US" sz="2400" b="1" i="1" dirty="0">
                <a:latin typeface="Constantia" panose="02030602050306030303" pitchFamily="18" charset="0"/>
              </a:rPr>
              <a:t>may record a vote</a:t>
            </a:r>
            <a:r>
              <a:rPr lang="en-US" sz="2400" dirty="0">
                <a:latin typeface="Constantia" panose="02030602050306030303" pitchFamily="18" charset="0"/>
              </a:rPr>
              <a:t>, and any member </a:t>
            </a:r>
            <a:r>
              <a:rPr lang="en-US" sz="2400" b="1" i="1" dirty="0">
                <a:latin typeface="Constantia" panose="02030602050306030303" pitchFamily="18" charset="0"/>
              </a:rPr>
              <a:t>may change a vote before the next item is called</a:t>
            </a:r>
            <a:r>
              <a:rPr lang="en-US" sz="2400" dirty="0">
                <a:latin typeface="Constantia" panose="02030602050306030303" pitchFamily="18" charset="0"/>
              </a:rPr>
              <a:t> for consideration or before a recess or adjournment is called.</a:t>
            </a:r>
          </a:p>
          <a:p>
            <a:pPr lvl="0" algn="r"/>
            <a:endParaRPr lang="en-US" sz="1688" dirty="0"/>
          </a:p>
          <a:p>
            <a:pPr lvl="0"/>
            <a:endParaRPr lang="en-PH" sz="1688" dirty="0"/>
          </a:p>
          <a:p>
            <a:endParaRPr lang="en-US" sz="1688" dirty="0"/>
          </a:p>
          <a:p>
            <a:endParaRPr lang="en-US" sz="1477" dirty="0"/>
          </a:p>
        </p:txBody>
      </p:sp>
    </p:spTree>
    <p:extLst>
      <p:ext uri="{BB962C8B-B14F-4D97-AF65-F5344CB8AC3E}">
        <p14:creationId xmlns:p14="http://schemas.microsoft.com/office/powerpoint/2010/main" val="3198957908"/>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sz="3600" dirty="0"/>
              <a:t>Motions for Reconsideration</a:t>
            </a:r>
          </a:p>
        </p:txBody>
      </p:sp>
      <p:sp>
        <p:nvSpPr>
          <p:cNvPr id="6" name="Text Placeholder 5"/>
          <p:cNvSpPr>
            <a:spLocks noGrp="1"/>
          </p:cNvSpPr>
          <p:nvPr>
            <p:ph type="body" sz="quarter" idx="10"/>
          </p:nvPr>
        </p:nvSpPr>
        <p:spPr/>
        <p:txBody>
          <a:bodyPr/>
          <a:lstStyle/>
          <a:p>
            <a:pPr lvl="0"/>
            <a:r>
              <a:rPr lang="en-US" sz="2800" dirty="0">
                <a:latin typeface="Constantia" panose="02030602050306030303" pitchFamily="18" charset="0"/>
              </a:rPr>
              <a:t>A motion to reconsider can be made by any member on the prevailing side. City Code Sec. 2-82(e).</a:t>
            </a:r>
            <a:br>
              <a:rPr lang="en-US" sz="2800" dirty="0">
                <a:latin typeface="Constantia" panose="02030602050306030303" pitchFamily="18" charset="0"/>
              </a:rPr>
            </a:br>
            <a:endParaRPr lang="en-US" sz="2800" dirty="0">
              <a:latin typeface="Constantia" panose="02030602050306030303" pitchFamily="18" charset="0"/>
            </a:endParaRPr>
          </a:p>
          <a:p>
            <a:pPr lvl="0"/>
            <a:r>
              <a:rPr lang="en-PH" sz="2800" dirty="0">
                <a:latin typeface="Constantia" panose="02030602050306030303" pitchFamily="18" charset="0"/>
              </a:rPr>
              <a:t>A motion to reconsider can be made as late as the following board meeting.</a:t>
            </a:r>
          </a:p>
          <a:p>
            <a:endParaRPr lang="en-US" sz="2800" dirty="0"/>
          </a:p>
          <a:p>
            <a:endParaRPr lang="en-US" sz="1477" dirty="0"/>
          </a:p>
        </p:txBody>
      </p:sp>
    </p:spTree>
    <p:extLst>
      <p:ext uri="{BB962C8B-B14F-4D97-AF65-F5344CB8AC3E}">
        <p14:creationId xmlns:p14="http://schemas.microsoft.com/office/powerpoint/2010/main" val="4265747457"/>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sz="4000" dirty="0"/>
              <a:t>Adjournment</a:t>
            </a:r>
          </a:p>
        </p:txBody>
      </p:sp>
      <p:sp>
        <p:nvSpPr>
          <p:cNvPr id="6" name="Text Placeholder 5"/>
          <p:cNvSpPr>
            <a:spLocks noGrp="1"/>
          </p:cNvSpPr>
          <p:nvPr>
            <p:ph type="body" sz="quarter" idx="10"/>
          </p:nvPr>
        </p:nvSpPr>
        <p:spPr/>
        <p:txBody>
          <a:bodyPr/>
          <a:lstStyle/>
          <a:p>
            <a:pPr lvl="0"/>
            <a:r>
              <a:rPr lang="en-US" sz="2800" dirty="0">
                <a:latin typeface="Constantia" panose="02030602050306030303" pitchFamily="18" charset="0"/>
              </a:rPr>
              <a:t>No meeting should be permitted to continue beyond 9:00 p.m. without the approval of a majority of the board.  City Code Sec. 2-84</a:t>
            </a:r>
          </a:p>
          <a:p>
            <a:pPr marL="0" indent="0">
              <a:buNone/>
            </a:pPr>
            <a:endParaRPr lang="en-US" sz="2800" dirty="0">
              <a:latin typeface="Constantia" panose="02030602050306030303" pitchFamily="18" charset="0"/>
            </a:endParaRPr>
          </a:p>
          <a:p>
            <a:pPr lvl="0"/>
            <a:r>
              <a:rPr lang="en-US" sz="2800" dirty="0">
                <a:latin typeface="Constantia" panose="02030602050306030303" pitchFamily="18" charset="0"/>
              </a:rPr>
              <a:t>A new time limit must be established before taking a vote to extend the meeting.</a:t>
            </a:r>
          </a:p>
          <a:p>
            <a:pPr marL="0" indent="0">
              <a:buNone/>
            </a:pPr>
            <a:endParaRPr lang="en-US" sz="1688" dirty="0"/>
          </a:p>
          <a:p>
            <a:endParaRPr lang="en-US" sz="1477" dirty="0"/>
          </a:p>
        </p:txBody>
      </p:sp>
    </p:spTree>
    <p:extLst>
      <p:ext uri="{BB962C8B-B14F-4D97-AF65-F5344CB8AC3E}">
        <p14:creationId xmlns:p14="http://schemas.microsoft.com/office/powerpoint/2010/main" val="131801566"/>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dirty="0"/>
              <a:t>Thank you for your attention!</a:t>
            </a:r>
          </a:p>
        </p:txBody>
      </p:sp>
      <p:sp>
        <p:nvSpPr>
          <p:cNvPr id="3" name="Text Placeholder 2"/>
          <p:cNvSpPr>
            <a:spLocks noGrp="1"/>
          </p:cNvSpPr>
          <p:nvPr>
            <p:ph type="body" sz="quarter" idx="10"/>
          </p:nvPr>
        </p:nvSpPr>
        <p:spPr/>
        <p:txBody>
          <a:bodyPr/>
          <a:lstStyle/>
          <a:p>
            <a:pPr marL="0" indent="0" algn="ctr">
              <a:buNone/>
            </a:pPr>
            <a:r>
              <a:rPr lang="en-PH" dirty="0"/>
              <a:t>cityattorney@coralgables.com</a:t>
            </a:r>
          </a:p>
          <a:p>
            <a:pPr marL="0" indent="0" algn="ctr">
              <a:buNone/>
            </a:pPr>
            <a:r>
              <a:rPr lang="en-PH" dirty="0"/>
              <a:t>305-460-5218</a:t>
            </a:r>
          </a:p>
        </p:txBody>
      </p:sp>
    </p:spTree>
    <p:extLst>
      <p:ext uri="{BB962C8B-B14F-4D97-AF65-F5344CB8AC3E}">
        <p14:creationId xmlns:p14="http://schemas.microsoft.com/office/powerpoint/2010/main" val="54424115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DA358-B249-4D30-9410-2BB554184508}"/>
              </a:ext>
            </a:extLst>
          </p:cNvPr>
          <p:cNvSpPr>
            <a:spLocks noGrp="1"/>
          </p:cNvSpPr>
          <p:nvPr>
            <p:ph type="title"/>
          </p:nvPr>
        </p:nvSpPr>
        <p:spPr/>
        <p:txBody>
          <a:bodyPr>
            <a:normAutofit/>
          </a:bodyPr>
          <a:lstStyle/>
          <a:p>
            <a:pPr algn="ctr"/>
            <a:r>
              <a:rPr lang="en-US" sz="6600" cap="none" dirty="0">
                <a:solidFill>
                  <a:srgbClr val="002060"/>
                </a:solidFill>
                <a:latin typeface="Times New Roman" panose="02020603050405020304" pitchFamily="18" charset="0"/>
                <a:cs typeface="Times New Roman" panose="02020603050405020304" pitchFamily="18" charset="0"/>
              </a:rPr>
              <a:t>Gifts</a:t>
            </a:r>
          </a:p>
        </p:txBody>
      </p:sp>
    </p:spTree>
    <p:extLst>
      <p:ext uri="{BB962C8B-B14F-4D97-AF65-F5344CB8AC3E}">
        <p14:creationId xmlns:p14="http://schemas.microsoft.com/office/powerpoint/2010/main" val="2208173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B1671D-B3D5-4EE4-ABA8-AD27B9B00F6D}"/>
              </a:ext>
            </a:extLst>
          </p:cNvPr>
          <p:cNvSpPr>
            <a:spLocks noGrp="1"/>
          </p:cNvSpPr>
          <p:nvPr>
            <p:ph idx="4294967295"/>
          </p:nvPr>
        </p:nvSpPr>
        <p:spPr>
          <a:xfrm>
            <a:off x="1676400" y="304800"/>
            <a:ext cx="8839200" cy="6096000"/>
          </a:xfrm>
        </p:spPr>
        <p:txBody>
          <a:bodyPr/>
          <a:lstStyle/>
          <a:p>
            <a:pPr marL="114300" indent="0">
              <a:buNone/>
            </a:pPr>
            <a:endParaRPr lang="es-ES" dirty="0">
              <a:latin typeface="Times New Roman" panose="02020603050405020304" pitchFamily="18" charset="0"/>
              <a:cs typeface="Times New Roman" panose="02020603050405020304" pitchFamily="18" charset="0"/>
            </a:endParaRPr>
          </a:p>
          <a:p>
            <a:pPr marL="114300" indent="0">
              <a:buNone/>
            </a:pPr>
            <a:endParaRPr lang="es-ES" dirty="0">
              <a:latin typeface="Times New Roman" panose="02020603050405020304" pitchFamily="18" charset="0"/>
              <a:cs typeface="Times New Roman" panose="02020603050405020304" pitchFamily="18" charset="0"/>
            </a:endParaRPr>
          </a:p>
          <a:p>
            <a:pPr marL="114300" indent="0" algn="ctr">
              <a:buNone/>
            </a:pPr>
            <a:r>
              <a:rPr lang="en-US" sz="2800" dirty="0">
                <a:solidFill>
                  <a:srgbClr val="002060"/>
                </a:solidFill>
                <a:latin typeface="Times New Roman" panose="02020603050405020304" pitchFamily="18" charset="0"/>
                <a:cs typeface="Times New Roman" panose="02020603050405020304" pitchFamily="18" charset="0"/>
              </a:rPr>
              <a:t>A public employee or board member may never solicit or accept a gift if there is a nexus between the gifting transaction and the employee’s or member’s public charge. </a:t>
            </a:r>
            <a:endParaRPr lang="en-US" sz="4800" dirty="0">
              <a:solidFill>
                <a:srgbClr val="00206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BF5B353-67BB-47CB-94A9-CAE88ADBF7FC}"/>
              </a:ext>
            </a:extLst>
          </p:cNvPr>
          <p:cNvPicPr>
            <a:picLocks noChangeAspect="1"/>
          </p:cNvPicPr>
          <p:nvPr/>
        </p:nvPicPr>
        <p:blipFill rotWithShape="1">
          <a:blip r:embed="rId3"/>
          <a:srcRect r="1695" b="9860"/>
          <a:stretch/>
        </p:blipFill>
        <p:spPr>
          <a:xfrm>
            <a:off x="4152900" y="3048000"/>
            <a:ext cx="3886200" cy="2819400"/>
          </a:xfrm>
          <a:prstGeom prst="rect">
            <a:avLst/>
          </a:prstGeom>
        </p:spPr>
      </p:pic>
    </p:spTree>
    <p:extLst>
      <p:ext uri="{BB962C8B-B14F-4D97-AF65-F5344CB8AC3E}">
        <p14:creationId xmlns:p14="http://schemas.microsoft.com/office/powerpoint/2010/main" val="2066614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3D238-80A1-4FEB-8F93-2B842A191B88}"/>
              </a:ext>
            </a:extLst>
          </p:cNvPr>
          <p:cNvSpPr>
            <a:spLocks noGrp="1"/>
          </p:cNvSpPr>
          <p:nvPr>
            <p:ph type="title"/>
          </p:nvPr>
        </p:nvSpPr>
        <p:spPr/>
        <p:txBody>
          <a:bodyPr>
            <a:normAutofit/>
          </a:bodyPr>
          <a:lstStyle/>
          <a:p>
            <a:r>
              <a:rPr lang="en-US" b="1" cap="none" dirty="0">
                <a:solidFill>
                  <a:srgbClr val="002060"/>
                </a:solidFill>
                <a:latin typeface="Times New Roman" panose="02020603050405020304" pitchFamily="18" charset="0"/>
                <a:cs typeface="Times New Roman" panose="02020603050405020304" pitchFamily="18" charset="0"/>
              </a:rPr>
              <a:t>Four Basic Rules:</a:t>
            </a:r>
            <a:br>
              <a:rPr lang="en-US" b="1" cap="none" dirty="0">
                <a:solidFill>
                  <a:srgbClr val="002060"/>
                </a:solidFill>
                <a:latin typeface="Times New Roman" panose="02020603050405020304" pitchFamily="18" charset="0"/>
                <a:cs typeface="Times New Roman" panose="02020603050405020304" pitchFamily="18" charset="0"/>
              </a:rPr>
            </a:br>
            <a:r>
              <a:rPr lang="en-US" cap="none" dirty="0">
                <a:solidFill>
                  <a:srgbClr val="002060"/>
                </a:solidFill>
                <a:latin typeface="Times New Roman" panose="02020603050405020304" pitchFamily="18" charset="0"/>
                <a:cs typeface="Times New Roman" panose="02020603050405020304" pitchFamily="18" charset="0"/>
              </a:rPr>
              <a:t>Easy to Follow  </a:t>
            </a:r>
          </a:p>
        </p:txBody>
      </p:sp>
      <p:sp>
        <p:nvSpPr>
          <p:cNvPr id="3" name="Content Placeholder 2">
            <a:extLst>
              <a:ext uri="{FF2B5EF4-FFF2-40B4-BE49-F238E27FC236}">
                <a16:creationId xmlns:a16="http://schemas.microsoft.com/office/drawing/2014/main" id="{CBC2DD67-6AF4-4CEA-855E-730A048BF8F6}"/>
              </a:ext>
            </a:extLst>
          </p:cNvPr>
          <p:cNvSpPr>
            <a:spLocks noGrp="1"/>
          </p:cNvSpPr>
          <p:nvPr>
            <p:ph idx="1"/>
          </p:nvPr>
        </p:nvSpPr>
        <p:spPr>
          <a:xfrm>
            <a:off x="1981200" y="1735060"/>
            <a:ext cx="8229600" cy="4953000"/>
          </a:xfrm>
        </p:spPr>
        <p:txBody>
          <a:bodyPr>
            <a:normAutofit/>
          </a:bodyPr>
          <a:lstStyle/>
          <a:p>
            <a:r>
              <a:rPr lang="en-US" dirty="0">
                <a:solidFill>
                  <a:srgbClr val="002060"/>
                </a:solidFill>
                <a:latin typeface="Times New Roman" panose="02020603050405020304" pitchFamily="18" charset="0"/>
                <a:cs typeface="Times New Roman" panose="02020603050405020304" pitchFamily="18" charset="0"/>
              </a:rPr>
              <a:t>You may never </a:t>
            </a:r>
            <a:r>
              <a:rPr lang="en-US" i="1" dirty="0">
                <a:solidFill>
                  <a:srgbClr val="002060"/>
                </a:solidFill>
                <a:latin typeface="Times New Roman" panose="02020603050405020304" pitchFamily="18" charset="0"/>
                <a:cs typeface="Times New Roman" panose="02020603050405020304" pitchFamily="18" charset="0"/>
              </a:rPr>
              <a:t>solicit</a:t>
            </a:r>
            <a:r>
              <a:rPr lang="en-US" dirty="0">
                <a:solidFill>
                  <a:srgbClr val="002060"/>
                </a:solidFill>
                <a:latin typeface="Times New Roman" panose="02020603050405020304" pitchFamily="18" charset="0"/>
                <a:cs typeface="Times New Roman" panose="02020603050405020304" pitchFamily="18" charset="0"/>
              </a:rPr>
              <a:t> a gift if there is a nexus to your public position. </a:t>
            </a:r>
          </a:p>
          <a:p>
            <a:r>
              <a:rPr lang="en-US" dirty="0">
                <a:solidFill>
                  <a:srgbClr val="002060"/>
                </a:solidFill>
                <a:latin typeface="Times New Roman" panose="02020603050405020304" pitchFamily="18" charset="0"/>
                <a:cs typeface="Times New Roman" panose="02020603050405020304" pitchFamily="18" charset="0"/>
              </a:rPr>
              <a:t>You may never </a:t>
            </a:r>
            <a:r>
              <a:rPr lang="en-US" i="1" dirty="0">
                <a:solidFill>
                  <a:srgbClr val="002060"/>
                </a:solidFill>
                <a:latin typeface="Times New Roman" panose="02020603050405020304" pitchFamily="18" charset="0"/>
                <a:cs typeface="Times New Roman" panose="02020603050405020304" pitchFamily="18" charset="0"/>
              </a:rPr>
              <a:t>accept</a:t>
            </a:r>
            <a:r>
              <a:rPr lang="en-US" dirty="0">
                <a:solidFill>
                  <a:srgbClr val="002060"/>
                </a:solidFill>
                <a:latin typeface="Times New Roman" panose="02020603050405020304" pitchFamily="18" charset="0"/>
                <a:cs typeface="Times New Roman" panose="02020603050405020304" pitchFamily="18" charset="0"/>
              </a:rPr>
              <a:t> a gift if there is a nexus to your public position.</a:t>
            </a:r>
          </a:p>
          <a:p>
            <a:r>
              <a:rPr lang="en-US" dirty="0">
                <a:solidFill>
                  <a:srgbClr val="002060"/>
                </a:solidFill>
                <a:latin typeface="Times New Roman" panose="02020603050405020304" pitchFamily="18" charset="0"/>
                <a:cs typeface="Times New Roman" panose="02020603050405020304" pitchFamily="18" charset="0"/>
              </a:rPr>
              <a:t>You may never </a:t>
            </a:r>
            <a:r>
              <a:rPr lang="en-US" i="1" dirty="0">
                <a:solidFill>
                  <a:srgbClr val="002060"/>
                </a:solidFill>
                <a:latin typeface="Times New Roman" panose="02020603050405020304" pitchFamily="18" charset="0"/>
                <a:cs typeface="Times New Roman" panose="02020603050405020304" pitchFamily="18" charset="0"/>
              </a:rPr>
              <a:t>accept</a:t>
            </a:r>
            <a:r>
              <a:rPr lang="en-US" dirty="0">
                <a:solidFill>
                  <a:srgbClr val="002060"/>
                </a:solidFill>
                <a:latin typeface="Times New Roman" panose="02020603050405020304" pitchFamily="18" charset="0"/>
                <a:cs typeface="Times New Roman" panose="02020603050405020304" pitchFamily="18" charset="0"/>
              </a:rPr>
              <a:t> a gift from </a:t>
            </a:r>
            <a:r>
              <a:rPr lang="en-US" i="1" dirty="0">
                <a:solidFill>
                  <a:srgbClr val="002060"/>
                </a:solidFill>
                <a:latin typeface="Times New Roman" panose="02020603050405020304" pitchFamily="18" charset="0"/>
                <a:cs typeface="Times New Roman" panose="02020603050405020304" pitchFamily="18" charset="0"/>
              </a:rPr>
              <a:t>certain parties</a:t>
            </a:r>
            <a:r>
              <a:rPr lang="en-US" dirty="0">
                <a:solidFill>
                  <a:srgbClr val="002060"/>
                </a:solidFill>
                <a:latin typeface="Times New Roman" panose="02020603050405020304" pitchFamily="18" charset="0"/>
                <a:cs typeface="Times New Roman" panose="02020603050405020304" pitchFamily="18" charset="0"/>
              </a:rPr>
              <a:t>.</a:t>
            </a:r>
          </a:p>
          <a:p>
            <a:r>
              <a:rPr lang="en-US" dirty="0">
                <a:solidFill>
                  <a:srgbClr val="002060"/>
                </a:solidFill>
                <a:latin typeface="Times New Roman" panose="02020603050405020304" pitchFamily="18" charset="0"/>
                <a:cs typeface="Times New Roman" panose="02020603050405020304" pitchFamily="18" charset="0"/>
              </a:rPr>
              <a:t>You may accept gifts from friends and families unrelated to your public position, but you may have to report them. </a:t>
            </a:r>
          </a:p>
          <a:p>
            <a:pPr marL="114300" indent="0">
              <a:buNone/>
            </a:pPr>
            <a:r>
              <a:rPr lang="en-US"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30503B0C-1F13-4DF4-864D-9C907E1D6D4C}"/>
              </a:ext>
            </a:extLst>
          </p:cNvPr>
          <p:cNvPicPr>
            <a:picLocks noChangeAspect="1"/>
          </p:cNvPicPr>
          <p:nvPr/>
        </p:nvPicPr>
        <p:blipFill>
          <a:blip r:embed="rId3"/>
          <a:stretch>
            <a:fillRect/>
          </a:stretch>
        </p:blipFill>
        <p:spPr>
          <a:xfrm>
            <a:off x="8845046" y="4996766"/>
            <a:ext cx="2731507" cy="1740503"/>
          </a:xfrm>
          <a:prstGeom prst="rect">
            <a:avLst/>
          </a:prstGeom>
        </p:spPr>
      </p:pic>
    </p:spTree>
    <p:extLst>
      <p:ext uri="{BB962C8B-B14F-4D97-AF65-F5344CB8AC3E}">
        <p14:creationId xmlns:p14="http://schemas.microsoft.com/office/powerpoint/2010/main" val="368566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78628"/>
            <a:ext cx="8839200" cy="1039427"/>
          </a:xfrm>
        </p:spPr>
        <p:txBody>
          <a:bodyPr>
            <a:normAutofit/>
          </a:bodyPr>
          <a:lstStyle/>
          <a:p>
            <a:r>
              <a:rPr lang="en-US" sz="4000" b="1" cap="none" dirty="0">
                <a:solidFill>
                  <a:srgbClr val="002060"/>
                </a:solidFill>
                <a:latin typeface="Times New Roman" panose="02020603050405020304" pitchFamily="18" charset="0"/>
                <a:cs typeface="Times New Roman" panose="02020603050405020304" pitchFamily="18" charset="0"/>
              </a:rPr>
              <a:t>Gifts</a:t>
            </a:r>
            <a:br>
              <a:rPr lang="en-US" sz="2800" b="1" dirty="0">
                <a:solidFill>
                  <a:srgbClr val="002060"/>
                </a:solidFill>
                <a:latin typeface="Times New Roman" panose="02020603050405020304" pitchFamily="18" charset="0"/>
                <a:cs typeface="Times New Roman" panose="02020603050405020304" pitchFamily="18" charset="0"/>
              </a:rPr>
            </a:br>
            <a:r>
              <a:rPr lang="en-US" sz="2400" dirty="0">
                <a:solidFill>
                  <a:srgbClr val="002060"/>
                </a:solidFill>
                <a:latin typeface="Times New Roman" panose="02020603050405020304" pitchFamily="18" charset="0"/>
                <a:cs typeface="Times New Roman" panose="02020603050405020304" pitchFamily="18" charset="0"/>
              </a:rPr>
              <a:t>M</a:t>
            </a:r>
            <a:r>
              <a:rPr lang="en-US" sz="2400" cap="none" dirty="0">
                <a:solidFill>
                  <a:srgbClr val="002060"/>
                </a:solidFill>
                <a:latin typeface="Times New Roman" panose="02020603050405020304" pitchFamily="18" charset="0"/>
                <a:cs typeface="Times New Roman" panose="02020603050405020304" pitchFamily="18" charset="0"/>
              </a:rPr>
              <a:t>iami -Dade Ethics Code</a:t>
            </a:r>
            <a:r>
              <a:rPr lang="en-US" sz="2400" dirty="0">
                <a:solidFill>
                  <a:srgbClr val="002060"/>
                </a:solidFill>
                <a:latin typeface="Times New Roman" panose="02020603050405020304" pitchFamily="18" charset="0"/>
                <a:cs typeface="Times New Roman" panose="02020603050405020304" pitchFamily="18" charset="0"/>
              </a:rPr>
              <a:t> </a:t>
            </a:r>
            <a:r>
              <a:rPr lang="en-US" sz="2400" cap="none" dirty="0">
                <a:solidFill>
                  <a:srgbClr val="002060"/>
                </a:solidFill>
                <a:latin typeface="Times New Roman" panose="02020603050405020304" pitchFamily="18" charset="0"/>
                <a:cs typeface="Times New Roman" panose="02020603050405020304" pitchFamily="18" charset="0"/>
              </a:rPr>
              <a:t>Sec</a:t>
            </a:r>
            <a:r>
              <a:rPr lang="en-US" sz="2400" dirty="0">
                <a:solidFill>
                  <a:srgbClr val="002060"/>
                </a:solidFill>
                <a:latin typeface="Times New Roman" panose="02020603050405020304" pitchFamily="18" charset="0"/>
                <a:cs typeface="Times New Roman" panose="02020603050405020304" pitchFamily="18" charset="0"/>
              </a:rPr>
              <a:t>. 2-11.1(</a:t>
            </a:r>
            <a:r>
              <a:rPr lang="en-US" sz="2400" cap="none" dirty="0">
                <a:solidFill>
                  <a:srgbClr val="002060"/>
                </a:solidFill>
                <a:latin typeface="Times New Roman" panose="02020603050405020304" pitchFamily="18" charset="0"/>
                <a:cs typeface="Times New Roman" panose="02020603050405020304" pitchFamily="18" charset="0"/>
              </a:rPr>
              <a:t>e) </a:t>
            </a:r>
            <a:endParaRPr lang="en-US" sz="24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81200" y="1752600"/>
            <a:ext cx="8229600" cy="4953000"/>
          </a:xfrm>
        </p:spPr>
        <p:txBody>
          <a:bodyPr>
            <a:normAutofit fontScale="85000" lnSpcReduction="20000"/>
          </a:bodyPr>
          <a:lstStyle/>
          <a:p>
            <a:pPr marL="114300" indent="0">
              <a:buNone/>
            </a:pPr>
            <a:endParaRPr lang="en-US" dirty="0"/>
          </a:p>
          <a:p>
            <a:pPr marL="457200" indent="-457200" algn="just">
              <a:tabLst>
                <a:tab pos="457200" algn="l"/>
              </a:tabLst>
            </a:pPr>
            <a:r>
              <a:rPr lang="en-US" sz="3400" b="1" dirty="0">
                <a:solidFill>
                  <a:srgbClr val="002060"/>
                </a:solidFill>
                <a:latin typeface="Times New Roman" pitchFamily="18" charset="0"/>
                <a:cs typeface="Times New Roman" pitchFamily="18" charset="0"/>
              </a:rPr>
              <a:t>A gift is </a:t>
            </a:r>
            <a:r>
              <a:rPr lang="en-US" sz="3400" dirty="0">
                <a:solidFill>
                  <a:srgbClr val="002060"/>
                </a:solidFill>
                <a:latin typeface="Times New Roman" pitchFamily="18" charset="0"/>
                <a:cs typeface="Times New Roman" pitchFamily="18" charset="0"/>
              </a:rPr>
              <a:t>anything of economic value offered or given without adequate and lawful consideration.</a:t>
            </a:r>
          </a:p>
          <a:p>
            <a:pPr marL="914400" lvl="1" indent="-457200" algn="just">
              <a:buFont typeface="Arial" charset="0"/>
              <a:buChar char="•"/>
              <a:tabLst>
                <a:tab pos="457200" algn="l"/>
              </a:tabLst>
            </a:pPr>
            <a:endParaRPr lang="en-US" sz="3400" dirty="0">
              <a:solidFill>
                <a:srgbClr val="002060"/>
              </a:solidFill>
              <a:latin typeface="Times New Roman" pitchFamily="18" charset="0"/>
              <a:cs typeface="Times New Roman" pitchFamily="18" charset="0"/>
            </a:endParaRPr>
          </a:p>
          <a:p>
            <a:pPr marL="457200" indent="-457200" algn="just">
              <a:tabLst>
                <a:tab pos="457200" algn="l"/>
              </a:tabLst>
            </a:pPr>
            <a:r>
              <a:rPr lang="en-US" sz="3400" b="1" dirty="0">
                <a:solidFill>
                  <a:srgbClr val="002060"/>
                </a:solidFill>
                <a:latin typeface="Times New Roman" pitchFamily="18" charset="0"/>
                <a:cs typeface="Times New Roman" pitchFamily="18" charset="0"/>
              </a:rPr>
              <a:t>A gift may take the form of </a:t>
            </a:r>
            <a:r>
              <a:rPr lang="en-US" sz="3400" dirty="0">
                <a:solidFill>
                  <a:srgbClr val="002060"/>
                </a:solidFill>
                <a:latin typeface="Times New Roman" pitchFamily="18" charset="0"/>
                <a:cs typeface="Times New Roman" pitchFamily="18" charset="0"/>
              </a:rPr>
              <a:t>money, services, loans, travel expenses, entertainment or hospitality expenses. </a:t>
            </a:r>
          </a:p>
          <a:p>
            <a:pPr marL="914400" lvl="1" indent="-457200" algn="just">
              <a:buFont typeface="Arial" charset="0"/>
              <a:buChar char="•"/>
              <a:tabLst>
                <a:tab pos="457200" algn="l"/>
              </a:tabLst>
            </a:pPr>
            <a:endParaRPr lang="en-US" sz="3400" dirty="0">
              <a:solidFill>
                <a:srgbClr val="002060"/>
              </a:solidFill>
              <a:latin typeface="Times New Roman" pitchFamily="18" charset="0"/>
              <a:cs typeface="Times New Roman" pitchFamily="18" charset="0"/>
            </a:endParaRPr>
          </a:p>
          <a:p>
            <a:pPr marL="457200" indent="-457200" algn="just">
              <a:tabLst>
                <a:tab pos="457200" algn="l"/>
              </a:tabLst>
            </a:pPr>
            <a:r>
              <a:rPr lang="en-US" sz="3400" b="1" dirty="0">
                <a:solidFill>
                  <a:srgbClr val="002060"/>
                </a:solidFill>
                <a:latin typeface="Times New Roman" pitchFamily="18" charset="0"/>
                <a:cs typeface="Times New Roman" pitchFamily="18" charset="0"/>
              </a:rPr>
              <a:t>The major exceptions </a:t>
            </a:r>
            <a:r>
              <a:rPr lang="en-US" sz="3400" dirty="0">
                <a:solidFill>
                  <a:srgbClr val="002060"/>
                </a:solidFill>
                <a:latin typeface="Times New Roman" pitchFamily="18" charset="0"/>
                <a:cs typeface="Times New Roman" pitchFamily="18" charset="0"/>
              </a:rPr>
              <a:t>will include: 1) Political contributions; 2) Gifts from relatives or household members; 3) Professional or civic awards; 4) Materials of an informative or advertising nature; and 5) charitable donations. </a:t>
            </a:r>
          </a:p>
          <a:p>
            <a:pPr marL="114300" indent="0">
              <a:buNone/>
            </a:pPr>
            <a:endParaRPr lang="en-US" dirty="0"/>
          </a:p>
          <a:p>
            <a:endParaRPr lang="en-US" dirty="0"/>
          </a:p>
        </p:txBody>
      </p:sp>
      <p:sp>
        <p:nvSpPr>
          <p:cNvPr id="6" name="Rectangle 5"/>
          <p:cNvSpPr/>
          <p:nvPr/>
        </p:nvSpPr>
        <p:spPr>
          <a:xfrm>
            <a:off x="1905000" y="1676401"/>
            <a:ext cx="8458200" cy="646331"/>
          </a:xfrm>
          <a:prstGeom prst="rect">
            <a:avLst/>
          </a:prstGeom>
        </p:spPr>
        <p:txBody>
          <a:bodyPr wrap="square">
            <a:spAutoFit/>
          </a:bodyPr>
          <a:lstStyle/>
          <a:p>
            <a:pPr marL="457200" indent="-457200">
              <a:tabLst>
                <a:tab pos="457200" algn="l"/>
              </a:tabLst>
            </a:pPr>
            <a:endParaRPr lang="en-US" b="1" dirty="0">
              <a:solidFill>
                <a:srgbClr val="04617B">
                  <a:lumMod val="75000"/>
                </a:srgbClr>
              </a:solidFill>
              <a:latin typeface="Times New Roman" pitchFamily="18" charset="0"/>
              <a:cs typeface="Times New Roman" pitchFamily="18" charset="0"/>
            </a:endParaRPr>
          </a:p>
          <a:p>
            <a:pPr marL="914400" lvl="1" indent="-457200">
              <a:tabLst>
                <a:tab pos="457200" algn="l"/>
              </a:tabLst>
            </a:pPr>
            <a:endParaRPr lang="en-US" dirty="0">
              <a:solidFill>
                <a:srgbClr val="04617B">
                  <a:lumMod val="75000"/>
                </a:srgbClr>
              </a:solidFill>
              <a:latin typeface="Times New Roman" pitchFamily="18" charset="0"/>
              <a:cs typeface="Times New Roman" pitchFamily="18" charset="0"/>
            </a:endParaRPr>
          </a:p>
        </p:txBody>
      </p:sp>
      <p:pic>
        <p:nvPicPr>
          <p:cNvPr id="7" name="Picture 6" descr="C:\Users\Centori\AppData\Local\Microsoft\Windows\Temporary Internet Files\Content.IE5\MB50YJ73\MC900384250[1].wmf"/>
          <p:cNvPicPr>
            <a:picLocks noChangeAspect="1" noChangeArrowheads="1"/>
          </p:cNvPicPr>
          <p:nvPr/>
        </p:nvPicPr>
        <p:blipFill>
          <a:blip r:embed="rId3" cstate="print">
            <a:lum bright="-28000" contrast="48000"/>
            <a:extLst>
              <a:ext uri="{28A0092B-C50C-407E-A947-70E740481C1C}">
                <a14:useLocalDpi xmlns:a14="http://schemas.microsoft.com/office/drawing/2010/main" val="0"/>
              </a:ext>
            </a:extLst>
          </a:blip>
          <a:srcRect/>
          <a:stretch>
            <a:fillRect/>
          </a:stretch>
        </p:blipFill>
        <p:spPr bwMode="auto">
          <a:xfrm>
            <a:off x="9296400" y="398698"/>
            <a:ext cx="1295400" cy="88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664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cap="none" dirty="0">
                <a:solidFill>
                  <a:srgbClr val="002060"/>
                </a:solidFill>
                <a:latin typeface="Times New Roman" panose="02020603050405020304" pitchFamily="18" charset="0"/>
                <a:cs typeface="Times New Roman" panose="02020603050405020304" pitchFamily="18" charset="0"/>
              </a:rPr>
              <a:t>Prohibited Gifts</a:t>
            </a:r>
            <a:r>
              <a:rPr lang="en-US" sz="2700" b="1" cap="none" dirty="0">
                <a:solidFill>
                  <a:srgbClr val="002060"/>
                </a:solidFill>
                <a:latin typeface="Times New Roman" panose="02020603050405020304" pitchFamily="18" charset="0"/>
                <a:cs typeface="Times New Roman" panose="02020603050405020304" pitchFamily="18" charset="0"/>
              </a:rPr>
              <a:t> </a:t>
            </a:r>
            <a:br>
              <a:rPr lang="en-US" cap="none" dirty="0">
                <a:solidFill>
                  <a:srgbClr val="002060"/>
                </a:solidFill>
                <a:latin typeface="Times New Roman" panose="02020603050405020304" pitchFamily="18" charset="0"/>
                <a:cs typeface="Times New Roman" panose="02020603050405020304" pitchFamily="18" charset="0"/>
              </a:rPr>
            </a:br>
            <a:r>
              <a:rPr lang="en-US" sz="2800" cap="none" dirty="0">
                <a:solidFill>
                  <a:srgbClr val="002060"/>
                </a:solidFill>
                <a:latin typeface="Times New Roman" panose="02020603050405020304" pitchFamily="18" charset="0"/>
                <a:cs typeface="Times New Roman" panose="02020603050405020304" pitchFamily="18" charset="0"/>
              </a:rPr>
              <a:t>Miami-Dade Ethics Code</a:t>
            </a:r>
            <a:r>
              <a:rPr lang="en-US" cap="none" dirty="0">
                <a:solidFill>
                  <a:srgbClr val="002060"/>
                </a:solidFill>
                <a:latin typeface="Times New Roman" panose="02020603050405020304" pitchFamily="18" charset="0"/>
                <a:cs typeface="Times New Roman" panose="02020603050405020304" pitchFamily="18" charset="0"/>
              </a:rPr>
              <a:t> </a:t>
            </a:r>
            <a:r>
              <a:rPr lang="en-US" sz="2700" cap="none" dirty="0">
                <a:solidFill>
                  <a:srgbClr val="002060"/>
                </a:solidFill>
                <a:latin typeface="Times New Roman" panose="02020603050405020304" pitchFamily="18" charset="0"/>
                <a:cs typeface="Times New Roman" panose="02020603050405020304" pitchFamily="18" charset="0"/>
              </a:rPr>
              <a:t>Sec. 2-11.1(e)(3)</a:t>
            </a:r>
          </a:p>
        </p:txBody>
      </p:sp>
      <p:sp>
        <p:nvSpPr>
          <p:cNvPr id="3" name="Content Placeholder 2"/>
          <p:cNvSpPr>
            <a:spLocks noGrp="1"/>
          </p:cNvSpPr>
          <p:nvPr>
            <p:ph idx="1"/>
          </p:nvPr>
        </p:nvSpPr>
        <p:spPr>
          <a:xfrm>
            <a:off x="1752600" y="1676400"/>
            <a:ext cx="8763000" cy="4800600"/>
          </a:xfrm>
        </p:spPr>
        <p:txBody>
          <a:bodyPr>
            <a:normAutofit fontScale="92500" lnSpcReduction="20000"/>
          </a:bodyPr>
          <a:lstStyle/>
          <a:p>
            <a:pPr algn="just"/>
            <a:endParaRPr lang="en-US" dirty="0">
              <a:latin typeface="Times New Roman" panose="02020603050405020304" pitchFamily="18" charset="0"/>
              <a:cs typeface="Times New Roman" panose="02020603050405020304" pitchFamily="18" charset="0"/>
            </a:endParaRPr>
          </a:p>
          <a:p>
            <a:pPr algn="just"/>
            <a:r>
              <a:rPr lang="en-US" b="1" dirty="0">
                <a:solidFill>
                  <a:srgbClr val="002060"/>
                </a:solidFill>
                <a:latin typeface="Times New Roman" pitchFamily="18" charset="0"/>
                <a:cs typeface="Times New Roman" pitchFamily="18" charset="0"/>
              </a:rPr>
              <a:t>“[Public officials, employees, and board members] shall neither solicit nor demand any gift.”  </a:t>
            </a:r>
            <a:r>
              <a:rPr lang="en-US" dirty="0">
                <a:solidFill>
                  <a:srgbClr val="002060"/>
                </a:solidFill>
                <a:latin typeface="Times New Roman" pitchFamily="18" charset="0"/>
                <a:cs typeface="Times New Roman" pitchFamily="18" charset="0"/>
              </a:rPr>
              <a:t>Sec.2-11.1.1(e)(3)</a:t>
            </a:r>
            <a:endParaRPr lang="en-US" b="1" dirty="0">
              <a:solidFill>
                <a:srgbClr val="002060"/>
              </a:solidFill>
              <a:latin typeface="Times New Roman" pitchFamily="18" charset="0"/>
              <a:cs typeface="Times New Roman" pitchFamily="18" charset="0"/>
            </a:endParaRPr>
          </a:p>
          <a:p>
            <a:pPr algn="just"/>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No elected official, employee, or board member may accept any gift for or because of:</a:t>
            </a:r>
          </a:p>
          <a:p>
            <a:pPr lvl="1" algn="just"/>
            <a:r>
              <a:rPr lang="en-US" sz="2400" dirty="0">
                <a:solidFill>
                  <a:srgbClr val="002060"/>
                </a:solidFill>
                <a:latin typeface="Times New Roman" panose="02020603050405020304" pitchFamily="18" charset="0"/>
                <a:cs typeface="Times New Roman" panose="02020603050405020304" pitchFamily="18" charset="0"/>
              </a:rPr>
              <a:t>An official public action taken or to be taken, or which could be taken;</a:t>
            </a:r>
          </a:p>
          <a:p>
            <a:pPr lvl="1" algn="just"/>
            <a:r>
              <a:rPr lang="en-US" sz="2400" dirty="0">
                <a:solidFill>
                  <a:srgbClr val="002060"/>
                </a:solidFill>
                <a:latin typeface="Times New Roman" panose="02020603050405020304" pitchFamily="18" charset="0"/>
                <a:cs typeface="Times New Roman" panose="02020603050405020304" pitchFamily="18" charset="0"/>
              </a:rPr>
              <a:t>A legal duty performed or to be performed, or which could be performed; or</a:t>
            </a:r>
          </a:p>
          <a:p>
            <a:pPr lvl="1" algn="just"/>
            <a:r>
              <a:rPr lang="en-US" sz="2400" dirty="0">
                <a:solidFill>
                  <a:srgbClr val="002060"/>
                </a:solidFill>
                <a:latin typeface="Times New Roman" panose="02020603050405020304" pitchFamily="18" charset="0"/>
                <a:cs typeface="Times New Roman" panose="02020603050405020304" pitchFamily="18" charset="0"/>
              </a:rPr>
              <a:t>A legal duty violated or to be violated, or which could be violated by any elected official.</a:t>
            </a:r>
          </a:p>
          <a:p>
            <a:pPr lvl="1" algn="just"/>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It is also a violation to </a:t>
            </a:r>
            <a:r>
              <a:rPr lang="en-US" u="sng" dirty="0">
                <a:solidFill>
                  <a:srgbClr val="002060"/>
                </a:solidFill>
                <a:latin typeface="Times New Roman" panose="02020603050405020304" pitchFamily="18" charset="0"/>
                <a:cs typeface="Times New Roman" panose="02020603050405020304" pitchFamily="18" charset="0"/>
              </a:rPr>
              <a:t>offer</a:t>
            </a:r>
            <a:r>
              <a:rPr lang="en-US" dirty="0">
                <a:solidFill>
                  <a:srgbClr val="002060"/>
                </a:solidFill>
                <a:latin typeface="Times New Roman" panose="02020603050405020304" pitchFamily="18" charset="0"/>
                <a:cs typeface="Times New Roman" panose="02020603050405020304" pitchFamily="18" charset="0"/>
              </a:rPr>
              <a:t> the gift in exchange for the above.</a:t>
            </a:r>
          </a:p>
          <a:p>
            <a:endParaRPr lang="en-US" dirty="0"/>
          </a:p>
        </p:txBody>
      </p:sp>
      <p:pic>
        <p:nvPicPr>
          <p:cNvPr id="5" name="Picture 7" descr="C:\Users\Centori\AppData\Local\Microsoft\Windows\Temporary Internet Files\Content.IE5\H3QQ1AS6\MC90044037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1" y="304801"/>
            <a:ext cx="167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29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3"/>
          <p:cNvSpPr>
            <a:spLocks noChangeArrowheads="1"/>
          </p:cNvSpPr>
          <p:nvPr/>
        </p:nvSpPr>
        <p:spPr bwMode="auto">
          <a:xfrm>
            <a:off x="1752600" y="1752600"/>
            <a:ext cx="8686800" cy="4724400"/>
          </a:xfrm>
          <a:prstGeom prst="rect">
            <a:avLst/>
          </a:prstGeom>
          <a:solidFill>
            <a:srgbClr val="FFFFFF">
              <a:alpha val="50195"/>
            </a:srgbClr>
          </a:solidFill>
          <a:ln w="9525">
            <a:noFill/>
            <a:miter lim="800000"/>
            <a:headEnd/>
            <a:tailEnd/>
          </a:ln>
        </p:spPr>
        <p:txBody>
          <a:bodyPr wrap="none" anchor="ctr"/>
          <a:lstStyle/>
          <a:p>
            <a:endParaRPr lang="en-US" sz="2400">
              <a:solidFill>
                <a:srgbClr val="000000"/>
              </a:solidFill>
              <a:latin typeface="Garamond"/>
            </a:endParaRPr>
          </a:p>
        </p:txBody>
      </p:sp>
      <p:sp>
        <p:nvSpPr>
          <p:cNvPr id="32772" name="Rectangle 4"/>
          <p:cNvSpPr>
            <a:spLocks noChangeArrowheads="1"/>
          </p:cNvSpPr>
          <p:nvPr/>
        </p:nvSpPr>
        <p:spPr bwMode="auto">
          <a:xfrm>
            <a:off x="1821180" y="1833562"/>
            <a:ext cx="8686800" cy="4719638"/>
          </a:xfrm>
          <a:prstGeom prst="rect">
            <a:avLst/>
          </a:prstGeom>
          <a:noFill/>
          <a:ln w="9525">
            <a:noFill/>
            <a:miter lim="800000"/>
            <a:headEnd/>
            <a:tailEnd/>
          </a:ln>
        </p:spPr>
        <p:txBody>
          <a:bodyPr>
            <a:spAutoFit/>
          </a:bodyPr>
          <a:lstStyle/>
          <a:p>
            <a:pPr>
              <a:lnSpc>
                <a:spcPct val="110000"/>
              </a:lnSpc>
              <a:tabLst>
                <a:tab pos="457200" algn="l"/>
              </a:tabLst>
            </a:pPr>
            <a:endParaRPr lang="en-US" sz="2800" b="1" dirty="0">
              <a:solidFill>
                <a:srgbClr val="000000"/>
              </a:solidFill>
              <a:latin typeface="Garamond"/>
              <a:cs typeface="Times New Roman" pitchFamily="18" charset="0"/>
            </a:endParaRPr>
          </a:p>
          <a:p>
            <a:pPr>
              <a:lnSpc>
                <a:spcPct val="110000"/>
              </a:lnSpc>
              <a:tabLst>
                <a:tab pos="457200" algn="l"/>
              </a:tabLst>
            </a:pPr>
            <a:r>
              <a:rPr lang="en-US" sz="3200" b="1" dirty="0">
                <a:solidFill>
                  <a:srgbClr val="000000"/>
                </a:solidFill>
                <a:latin typeface="Garamond"/>
                <a:cs typeface="Times New Roman" pitchFamily="18" charset="0"/>
              </a:rPr>
              <a:t>   </a:t>
            </a:r>
          </a:p>
          <a:p>
            <a:pPr>
              <a:lnSpc>
                <a:spcPct val="110000"/>
              </a:lnSpc>
              <a:tabLst>
                <a:tab pos="457200" algn="l"/>
              </a:tabLst>
            </a:pPr>
            <a:endParaRPr lang="en-US" sz="3200" b="1" dirty="0">
              <a:solidFill>
                <a:srgbClr val="000000"/>
              </a:solidFill>
              <a:latin typeface="Garamond"/>
              <a:cs typeface="Times New Roman" pitchFamily="18" charset="0"/>
            </a:endParaRPr>
          </a:p>
          <a:p>
            <a:pPr>
              <a:lnSpc>
                <a:spcPct val="110000"/>
              </a:lnSpc>
              <a:tabLst>
                <a:tab pos="457200" algn="l"/>
              </a:tabLst>
            </a:pPr>
            <a:endParaRPr lang="en-US" sz="3200" b="1" dirty="0">
              <a:solidFill>
                <a:srgbClr val="000000"/>
              </a:solidFill>
              <a:latin typeface="Garamond"/>
              <a:cs typeface="Times New Roman" pitchFamily="18" charset="0"/>
            </a:endParaRPr>
          </a:p>
          <a:p>
            <a:pPr>
              <a:lnSpc>
                <a:spcPct val="110000"/>
              </a:lnSpc>
              <a:tabLst>
                <a:tab pos="457200" algn="l"/>
              </a:tabLst>
            </a:pPr>
            <a:endParaRPr lang="en-US" sz="3200" b="1" dirty="0">
              <a:solidFill>
                <a:srgbClr val="000000"/>
              </a:solidFill>
              <a:latin typeface="Garamond"/>
              <a:cs typeface="Times New Roman" pitchFamily="18" charset="0"/>
            </a:endParaRPr>
          </a:p>
          <a:p>
            <a:pPr>
              <a:lnSpc>
                <a:spcPct val="110000"/>
              </a:lnSpc>
              <a:tabLst>
                <a:tab pos="457200" algn="l"/>
              </a:tabLst>
            </a:pPr>
            <a:endParaRPr lang="en-US" sz="3200" b="1" dirty="0">
              <a:solidFill>
                <a:srgbClr val="000000"/>
              </a:solidFill>
              <a:latin typeface="Garamond"/>
              <a:cs typeface="Times New Roman" pitchFamily="18" charset="0"/>
            </a:endParaRPr>
          </a:p>
          <a:p>
            <a:pPr>
              <a:lnSpc>
                <a:spcPct val="110000"/>
              </a:lnSpc>
              <a:tabLst>
                <a:tab pos="457200" algn="l"/>
              </a:tabLst>
            </a:pPr>
            <a:endParaRPr lang="en-US" sz="3200" b="1" dirty="0">
              <a:solidFill>
                <a:srgbClr val="000000"/>
              </a:solidFill>
              <a:latin typeface="Garamond"/>
              <a:cs typeface="Times New Roman" pitchFamily="18" charset="0"/>
            </a:endParaRPr>
          </a:p>
          <a:p>
            <a:pPr>
              <a:lnSpc>
                <a:spcPct val="110000"/>
              </a:lnSpc>
              <a:tabLst>
                <a:tab pos="457200" algn="l"/>
              </a:tabLst>
            </a:pPr>
            <a:endParaRPr lang="en-US" sz="3200" b="1" dirty="0">
              <a:solidFill>
                <a:srgbClr val="000000"/>
              </a:solidFill>
              <a:latin typeface="Garamond"/>
              <a:cs typeface="Times New Roman" pitchFamily="18" charset="0"/>
            </a:endParaRPr>
          </a:p>
          <a:p>
            <a:pPr algn="just">
              <a:lnSpc>
                <a:spcPct val="110000"/>
              </a:lnSpc>
              <a:tabLst>
                <a:tab pos="457200" algn="l"/>
              </a:tabLst>
            </a:pPr>
            <a:r>
              <a:rPr lang="en-US" sz="2400" b="1" dirty="0">
                <a:solidFill>
                  <a:srgbClr val="000000"/>
                </a:solidFill>
                <a:latin typeface="Garamond"/>
                <a:cs typeface="Times New Roman" pitchFamily="18" charset="0"/>
              </a:rPr>
              <a:t>     </a:t>
            </a:r>
            <a:endParaRPr lang="en-US" sz="2400" dirty="0">
              <a:solidFill>
                <a:srgbClr val="04617B"/>
              </a:solidFill>
              <a:latin typeface="Garamond"/>
            </a:endParaRPr>
          </a:p>
        </p:txBody>
      </p:sp>
      <p:sp>
        <p:nvSpPr>
          <p:cNvPr id="32773" name="Rectangle 5"/>
          <p:cNvSpPr>
            <a:spLocks noChangeArrowheads="1"/>
          </p:cNvSpPr>
          <p:nvPr/>
        </p:nvSpPr>
        <p:spPr bwMode="auto">
          <a:xfrm>
            <a:off x="2209800" y="304800"/>
            <a:ext cx="7772400" cy="1143000"/>
          </a:xfrm>
          <a:prstGeom prst="rect">
            <a:avLst/>
          </a:prstGeom>
          <a:noFill/>
          <a:ln w="9525">
            <a:noFill/>
            <a:miter lim="800000"/>
            <a:headEnd/>
            <a:tailEnd/>
          </a:ln>
          <a:effectLst>
            <a:outerShdw dist="53882" dir="2700000" algn="ctr" rotWithShape="0">
              <a:schemeClr val="tx1"/>
            </a:outerShdw>
          </a:effectLst>
        </p:spPr>
        <p:txBody>
          <a:bodyPr anchor="ctr"/>
          <a:lstStyle/>
          <a:p>
            <a:pPr algn="ctr">
              <a:defRPr/>
            </a:pPr>
            <a:endParaRPr lang="en-US" sz="3300" b="1" dirty="0">
              <a:solidFill>
                <a:srgbClr val="FF6600"/>
              </a:solidFill>
              <a:latin typeface="Arial Black" pitchFamily="34" charset="0"/>
            </a:endParaRPr>
          </a:p>
        </p:txBody>
      </p:sp>
      <p:pic>
        <p:nvPicPr>
          <p:cNvPr id="291845" name="Picture 7" descr="Jail Birds.jpg.jpg"/>
          <p:cNvPicPr>
            <a:picLocks noChangeAspect="1"/>
          </p:cNvPicPr>
          <p:nvPr/>
        </p:nvPicPr>
        <p:blipFill>
          <a:blip r:embed="rId3"/>
          <a:srcRect/>
          <a:stretch>
            <a:fillRect/>
          </a:stretch>
        </p:blipFill>
        <p:spPr bwMode="auto">
          <a:xfrm>
            <a:off x="1783080" y="1752599"/>
            <a:ext cx="8686800" cy="4191001"/>
          </a:xfrm>
          <a:prstGeom prst="rect">
            <a:avLst/>
          </a:prstGeom>
          <a:noFill/>
          <a:ln w="9525">
            <a:noFill/>
            <a:miter lim="800000"/>
            <a:headEnd/>
            <a:tailEnd/>
          </a:ln>
        </p:spPr>
      </p:pic>
      <p:sp>
        <p:nvSpPr>
          <p:cNvPr id="3" name="Title 2">
            <a:extLst>
              <a:ext uri="{FF2B5EF4-FFF2-40B4-BE49-F238E27FC236}">
                <a16:creationId xmlns:a16="http://schemas.microsoft.com/office/drawing/2014/main" id="{DD6CE9BB-DB0B-4002-A5DC-FCDBDB19FF44}"/>
              </a:ext>
            </a:extLst>
          </p:cNvPr>
          <p:cNvSpPr>
            <a:spLocks noGrp="1"/>
          </p:cNvSpPr>
          <p:nvPr>
            <p:ph type="title"/>
          </p:nvPr>
        </p:nvSpPr>
        <p:spPr/>
        <p:txBody>
          <a:bodyPr>
            <a:normAutofit/>
          </a:bodyPr>
          <a:lstStyle/>
          <a:p>
            <a:r>
              <a:rPr lang="en-US" sz="2800" b="1" cap="none" dirty="0">
                <a:solidFill>
                  <a:srgbClr val="002060"/>
                </a:solidFill>
                <a:cs typeface="Times New Roman" pitchFamily="18" charset="0"/>
              </a:rPr>
              <a:t>I knew it was unethical, but I didn’t know it was illegal, too.</a:t>
            </a:r>
            <a:endParaRPr lang="en-US" sz="2800" b="1" cap="none" dirty="0">
              <a:solidFill>
                <a:srgbClr val="002060"/>
              </a:solidFill>
            </a:endParaRPr>
          </a:p>
        </p:txBody>
      </p:sp>
    </p:spTree>
    <p:extLst>
      <p:ext uri="{BB962C8B-B14F-4D97-AF65-F5344CB8AC3E}">
        <p14:creationId xmlns:p14="http://schemas.microsoft.com/office/powerpoint/2010/main" val="213533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nodePh="1">
                                  <p:stCondLst>
                                    <p:cond delay="0"/>
                                  </p:stCondLst>
                                  <p:endCondLst>
                                    <p:cond evt="begin" delay="0">
                                      <p:tn val="5"/>
                                    </p:cond>
                                  </p:endCondLst>
                                  <p:childTnLst>
                                    <p:set>
                                      <p:cBhvr>
                                        <p:cTn id="6" dur="1" fill="hold">
                                          <p:stCondLst>
                                            <p:cond delay="0"/>
                                          </p:stCondLst>
                                        </p:cTn>
                                        <p:tgtEl>
                                          <p:spTgt spid="32773"/>
                                        </p:tgtEl>
                                        <p:attrNameLst>
                                          <p:attrName>style.visibility</p:attrName>
                                        </p:attrNameLst>
                                      </p:cBhvr>
                                      <p:to>
                                        <p:strVal val="visible"/>
                                      </p:to>
                                    </p:set>
                                    <p:animEffect transition="in" filter="slide(fromBottom)">
                                      <p:cBhvr>
                                        <p:cTn id="7" dur="500"/>
                                        <p:tgtEl>
                                          <p:spTgt spid="3277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2772"/>
                                        </p:tgtEl>
                                        <p:attrNameLst>
                                          <p:attrName>style.visibility</p:attrName>
                                        </p:attrNameLst>
                                      </p:cBhvr>
                                      <p:to>
                                        <p:strVal val="visible"/>
                                      </p:to>
                                    </p:set>
                                    <p:animEffect transition="in" filter="dissolve">
                                      <p:cBhvr>
                                        <p:cTn id="11"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utoUpdateAnimBg="0"/>
      <p:bldP spid="3277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PH" dirty="0"/>
              <a:t>Welcome</a:t>
            </a:r>
          </a:p>
        </p:txBody>
      </p:sp>
      <p:sp>
        <p:nvSpPr>
          <p:cNvPr id="3" name="Text Placeholder 2"/>
          <p:cNvSpPr>
            <a:spLocks noGrp="1"/>
          </p:cNvSpPr>
          <p:nvPr>
            <p:ph type="body" sz="quarter" idx="10"/>
          </p:nvPr>
        </p:nvSpPr>
        <p:spPr>
          <a:xfrm>
            <a:off x="1166814" y="1607343"/>
            <a:ext cx="8631528" cy="4768454"/>
          </a:xfrm>
        </p:spPr>
        <p:txBody>
          <a:bodyPr>
            <a:normAutofit/>
          </a:bodyPr>
          <a:lstStyle/>
          <a:p>
            <a:pPr lvl="0"/>
            <a:r>
              <a:rPr lang="en-US" b="1" dirty="0"/>
              <a:t>9:00-9:15 AM </a:t>
            </a:r>
            <a:r>
              <a:rPr lang="en-US" dirty="0"/>
              <a:t>Introduction and Overview of the Role of the City Attorney (Cristina M. Suárez, City Attorney)</a:t>
            </a:r>
          </a:p>
          <a:p>
            <a:pPr lvl="0"/>
            <a:r>
              <a:rPr lang="en-US" sz="2400" b="1" dirty="0"/>
              <a:t>9:15- 10:00 AM </a:t>
            </a:r>
            <a:r>
              <a:rPr lang="en-US" dirty="0"/>
              <a:t>Miami-Dade County Ethics Code                                              (Robert Thompson, Miami Dade County Commission on Ethics)</a:t>
            </a:r>
          </a:p>
          <a:p>
            <a:pPr lvl="0"/>
            <a:r>
              <a:rPr lang="en-US" b="1" dirty="0"/>
              <a:t>10:00- 10:30 AM </a:t>
            </a:r>
            <a:r>
              <a:rPr lang="en-US" dirty="0"/>
              <a:t>Public Records   &amp; Financial Disclosures                                                         (Gustavo Ceballos, Assistant City Attorney &amp; City Prosecutor)</a:t>
            </a:r>
          </a:p>
          <a:p>
            <a:pPr lvl="0"/>
            <a:r>
              <a:rPr lang="en-US" b="1" dirty="0"/>
              <a:t>10:30 -11:30 AM </a:t>
            </a:r>
            <a:r>
              <a:rPr lang="en-US" dirty="0"/>
              <a:t>Coral Gables Ethics Code, Government in the Sunshine, Quasi-Judicial Proceedings                                               (Cristina M. Suárez, City Attorney)</a:t>
            </a:r>
          </a:p>
          <a:p>
            <a:pPr lvl="0"/>
            <a:r>
              <a:rPr lang="en-US" b="1" dirty="0"/>
              <a:t>11:30- 12:00 PM </a:t>
            </a:r>
            <a:r>
              <a:rPr lang="en-US" dirty="0"/>
              <a:t>Rules of Procedure                                           (Stephanie Throckmorton, Deputy City Attorney)</a:t>
            </a:r>
          </a:p>
        </p:txBody>
      </p:sp>
    </p:spTree>
    <p:extLst>
      <p:ext uri="{BB962C8B-B14F-4D97-AF65-F5344CB8AC3E}">
        <p14:creationId xmlns:p14="http://schemas.microsoft.com/office/powerpoint/2010/main" val="307519350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4"/>
          <p:cNvSpPr>
            <a:spLocks noChangeArrowheads="1"/>
          </p:cNvSpPr>
          <p:nvPr/>
        </p:nvSpPr>
        <p:spPr bwMode="auto">
          <a:xfrm>
            <a:off x="1752601" y="1599141"/>
            <a:ext cx="8562975" cy="4954058"/>
          </a:xfrm>
          <a:prstGeom prst="rect">
            <a:avLst/>
          </a:prstGeom>
          <a:solidFill>
            <a:srgbClr val="FFFFFF">
              <a:alpha val="50195"/>
            </a:srgbClr>
          </a:solidFill>
          <a:ln w="9525">
            <a:noFill/>
            <a:miter lim="800000"/>
            <a:headEnd/>
            <a:tailEnd/>
          </a:ln>
        </p:spPr>
        <p:txBody>
          <a:bodyPr wrap="none" anchor="ctr"/>
          <a:lstStyle/>
          <a:p>
            <a:endParaRPr lang="en-US">
              <a:solidFill>
                <a:srgbClr val="000000"/>
              </a:solidFill>
              <a:latin typeface="Times New Roman" pitchFamily="18" charset="0"/>
            </a:endParaRPr>
          </a:p>
        </p:txBody>
      </p:sp>
      <p:sp>
        <p:nvSpPr>
          <p:cNvPr id="31749" name="Rectangle 5"/>
          <p:cNvSpPr>
            <a:spLocks noChangeArrowheads="1"/>
          </p:cNvSpPr>
          <p:nvPr/>
        </p:nvSpPr>
        <p:spPr bwMode="auto">
          <a:xfrm>
            <a:off x="1752600" y="152401"/>
            <a:ext cx="8763000" cy="942975"/>
          </a:xfrm>
          <a:prstGeom prst="rect">
            <a:avLst/>
          </a:prstGeom>
          <a:noFill/>
          <a:ln w="9525">
            <a:noFill/>
            <a:miter lim="800000"/>
            <a:headEnd/>
            <a:tailEnd/>
          </a:ln>
          <a:effectLst>
            <a:outerShdw dist="53882" dir="2700000" algn="ctr" rotWithShape="0">
              <a:schemeClr val="tx1"/>
            </a:outerShdw>
          </a:effectLst>
        </p:spPr>
        <p:txBody>
          <a:bodyPr anchor="ctr"/>
          <a:lstStyle/>
          <a:p>
            <a:pPr algn="ctr">
              <a:defRPr/>
            </a:pPr>
            <a:endParaRPr lang="en-US" b="1" dirty="0">
              <a:solidFill>
                <a:srgbClr val="FF6600"/>
              </a:solidFill>
              <a:effectLst>
                <a:outerShdw blurRad="38100" dist="38100" dir="2700000" algn="tl">
                  <a:srgbClr val="000000"/>
                </a:outerShdw>
              </a:effectLst>
              <a:latin typeface="Garamond"/>
            </a:endParaRPr>
          </a:p>
        </p:txBody>
      </p:sp>
      <p:sp>
        <p:nvSpPr>
          <p:cNvPr id="122883" name="Rectangle 3"/>
          <p:cNvSpPr>
            <a:spLocks noChangeArrowheads="1"/>
          </p:cNvSpPr>
          <p:nvPr/>
        </p:nvSpPr>
        <p:spPr bwMode="auto">
          <a:xfrm>
            <a:off x="2057400" y="1599141"/>
            <a:ext cx="4495800" cy="4862870"/>
          </a:xfrm>
          <a:prstGeom prst="rect">
            <a:avLst/>
          </a:prstGeom>
          <a:noFill/>
          <a:ln w="9525">
            <a:noFill/>
            <a:miter lim="800000"/>
            <a:headEnd/>
            <a:tailEnd/>
          </a:ln>
        </p:spPr>
        <p:txBody>
          <a:bodyPr wrap="square">
            <a:spAutoFit/>
          </a:bodyPr>
          <a:lstStyle/>
          <a:p>
            <a:pPr algn="just">
              <a:tabLst>
                <a:tab pos="457200" algn="l"/>
              </a:tabLst>
            </a:pPr>
            <a:r>
              <a:rPr lang="en-US" b="1" dirty="0">
                <a:solidFill>
                  <a:srgbClr val="000000"/>
                </a:solidFill>
                <a:latin typeface="Times New Roman" pitchFamily="18" charset="0"/>
                <a:cs typeface="Times New Roman" pitchFamily="18" charset="0"/>
              </a:rPr>
              <a:t> </a:t>
            </a:r>
          </a:p>
          <a:p>
            <a:pPr algn="just">
              <a:tabLst>
                <a:tab pos="457200" algn="l"/>
              </a:tabLst>
            </a:pPr>
            <a:r>
              <a:rPr lang="en-US" b="1" dirty="0">
                <a:solidFill>
                  <a:srgbClr val="002060"/>
                </a:solidFill>
                <a:latin typeface="Times New Roman" pitchFamily="18" charset="0"/>
                <a:cs typeface="Times New Roman" pitchFamily="18" charset="0"/>
              </a:rPr>
              <a:t>What gifts must be disclosed?</a:t>
            </a:r>
            <a:endParaRPr lang="en-US" sz="2800" b="1" dirty="0">
              <a:solidFill>
                <a:srgbClr val="002060"/>
              </a:solidFill>
              <a:latin typeface="Times New Roman" pitchFamily="18" charset="0"/>
              <a:cs typeface="Times New Roman" pitchFamily="18" charset="0"/>
            </a:endParaRPr>
          </a:p>
          <a:p>
            <a:pPr lvl="1" algn="just">
              <a:tabLst>
                <a:tab pos="457200" algn="l"/>
              </a:tabLst>
            </a:pPr>
            <a:r>
              <a:rPr lang="en-US" dirty="0">
                <a:solidFill>
                  <a:srgbClr val="002060"/>
                </a:solidFill>
                <a:latin typeface="Times New Roman" pitchFamily="18" charset="0"/>
                <a:cs typeface="Times New Roman" pitchFamily="18" charset="0"/>
              </a:rPr>
              <a:t>Any board member receiving a gift in </a:t>
            </a:r>
          </a:p>
          <a:p>
            <a:pPr lvl="1" algn="just">
              <a:tabLst>
                <a:tab pos="457200" algn="l"/>
              </a:tabLst>
            </a:pPr>
            <a:r>
              <a:rPr lang="en-US" dirty="0">
                <a:solidFill>
                  <a:srgbClr val="002060"/>
                </a:solidFill>
                <a:latin typeface="Times New Roman" pitchFamily="18" charset="0"/>
                <a:cs typeface="Times New Roman" pitchFamily="18" charset="0"/>
              </a:rPr>
              <a:t>excess of $100 must report it by filing a gift disclosure form.</a:t>
            </a:r>
          </a:p>
          <a:p>
            <a:pPr algn="just">
              <a:tabLst>
                <a:tab pos="457200" algn="l"/>
              </a:tabLst>
            </a:pPr>
            <a:r>
              <a:rPr lang="en-US" b="1" dirty="0">
                <a:solidFill>
                  <a:srgbClr val="002060"/>
                </a:solidFill>
                <a:latin typeface="Times New Roman" pitchFamily="18" charset="0"/>
              </a:rPr>
              <a:t>How must a gift be disclosed?</a:t>
            </a:r>
          </a:p>
          <a:p>
            <a:pPr algn="just">
              <a:tabLst>
                <a:tab pos="457200" algn="l"/>
              </a:tabLst>
            </a:pPr>
            <a:r>
              <a:rPr lang="en-US" sz="2000" b="1" dirty="0">
                <a:solidFill>
                  <a:srgbClr val="002060"/>
                </a:solidFill>
                <a:latin typeface="Times New Roman" pitchFamily="18" charset="0"/>
              </a:rPr>
              <a:t>	</a:t>
            </a:r>
            <a:r>
              <a:rPr lang="en-US" dirty="0">
                <a:solidFill>
                  <a:srgbClr val="002060"/>
                </a:solidFill>
                <a:latin typeface="Times New Roman" pitchFamily="18" charset="0"/>
              </a:rPr>
              <a:t>This disclosure shall be made by filing a 	copy of the disclosure form required by 	Chapter 112, Florida Statutes, for “local 	officers” with the Florida Secretary of  	State.</a:t>
            </a:r>
          </a:p>
          <a:p>
            <a:pPr algn="just">
              <a:tabLst>
                <a:tab pos="457200" algn="l"/>
              </a:tabLst>
            </a:pPr>
            <a:r>
              <a:rPr lang="en-US" b="1" dirty="0">
                <a:solidFill>
                  <a:srgbClr val="002060"/>
                </a:solidFill>
                <a:latin typeface="Times New Roman" pitchFamily="18" charset="0"/>
              </a:rPr>
              <a:t>When must the gift disclosure be filed?</a:t>
            </a:r>
          </a:p>
          <a:p>
            <a:pPr algn="just">
              <a:tabLst>
                <a:tab pos="457200" algn="l"/>
              </a:tabLst>
            </a:pPr>
            <a:r>
              <a:rPr lang="en-US" b="1" dirty="0">
                <a:solidFill>
                  <a:srgbClr val="002060"/>
                </a:solidFill>
                <a:latin typeface="Times New Roman" pitchFamily="18" charset="0"/>
              </a:rPr>
              <a:t>	</a:t>
            </a:r>
            <a:r>
              <a:rPr lang="en-US" dirty="0">
                <a:solidFill>
                  <a:srgbClr val="002060"/>
                </a:solidFill>
                <a:latin typeface="Times New Roman" pitchFamily="18" charset="0"/>
              </a:rPr>
              <a:t>No later than July 1 of each year for 	the 	preceding calendar year ending 	December 31.</a:t>
            </a:r>
          </a:p>
          <a:p>
            <a:pPr algn="just">
              <a:tabLst>
                <a:tab pos="457200" algn="l"/>
              </a:tabLst>
            </a:pPr>
            <a:r>
              <a:rPr lang="en-US" sz="2000" b="1" dirty="0">
                <a:solidFill>
                  <a:srgbClr val="002060"/>
                </a:solidFill>
                <a:latin typeface="Times New Roman" pitchFamily="18" charset="0"/>
              </a:rPr>
              <a:t>Quarterly (3/31, 6/30, 9/30, 12/31)</a:t>
            </a:r>
            <a:endParaRPr lang="en-US" b="1" dirty="0">
              <a:solidFill>
                <a:srgbClr val="002060"/>
              </a:solidFill>
              <a:latin typeface="Times New Roman" pitchFamily="18" charset="0"/>
            </a:endParaRPr>
          </a:p>
          <a:p>
            <a:pPr>
              <a:tabLst>
                <a:tab pos="457200" algn="l"/>
              </a:tabLst>
            </a:pPr>
            <a:r>
              <a:rPr lang="en-US" b="1" dirty="0">
                <a:solidFill>
                  <a:srgbClr val="0070C0"/>
                </a:solidFill>
                <a:latin typeface="Times New Roman" pitchFamily="18" charset="0"/>
              </a:rPr>
              <a:t>	</a:t>
            </a:r>
            <a:endParaRPr lang="en-US" sz="2000" dirty="0">
              <a:solidFill>
                <a:srgbClr val="0070C0"/>
              </a:solidFill>
              <a:latin typeface="Times New Roman" pitchFamily="18" charset="0"/>
              <a:cs typeface="Times New Roman" pitchFamily="18" charset="0"/>
            </a:endParaRPr>
          </a:p>
        </p:txBody>
      </p:sp>
      <p:sp>
        <p:nvSpPr>
          <p:cNvPr id="6" name="Rectangle 5"/>
          <p:cNvSpPr/>
          <p:nvPr/>
        </p:nvSpPr>
        <p:spPr>
          <a:xfrm>
            <a:off x="2057400" y="304801"/>
            <a:ext cx="7924800" cy="1015663"/>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Gifts Disclosure</a:t>
            </a:r>
          </a:p>
          <a:p>
            <a:pPr algn="ctr"/>
            <a:r>
              <a:rPr lang="en-US" sz="2800" dirty="0">
                <a:solidFill>
                  <a:srgbClr val="002060"/>
                </a:solidFill>
                <a:latin typeface="Times New Roman" panose="02020603050405020304" pitchFamily="18" charset="0"/>
                <a:cs typeface="Times New Roman" panose="02020603050405020304" pitchFamily="18" charset="0"/>
              </a:rPr>
              <a:t>Miami -Dade Ethics Code Sec. 2-11.1(e)(4) </a:t>
            </a:r>
          </a:p>
        </p:txBody>
      </p:sp>
      <p:graphicFrame>
        <p:nvGraphicFramePr>
          <p:cNvPr id="2" name="Object 1"/>
          <p:cNvGraphicFramePr>
            <a:graphicFrameLocks noChangeAspect="1"/>
          </p:cNvGraphicFramePr>
          <p:nvPr/>
        </p:nvGraphicFramePr>
        <p:xfrm>
          <a:off x="6720122" y="1676400"/>
          <a:ext cx="3591335" cy="4648200"/>
        </p:xfrm>
        <a:graphic>
          <a:graphicData uri="http://schemas.openxmlformats.org/presentationml/2006/ole">
            <mc:AlternateContent xmlns:mc="http://schemas.openxmlformats.org/markup-compatibility/2006">
              <mc:Choice xmlns:v="urn:schemas-microsoft-com:vml" Requires="v">
                <p:oleObj name="PDF Document" r:id="rId3" imgW="0" imgH="0" progId="PDFPlus.Document">
                  <p:embed/>
                </p:oleObj>
              </mc:Choice>
              <mc:Fallback>
                <p:oleObj name="PDF Document" r:id="rId3" imgW="0" imgH="0" progId="PDFPlus.Document">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0122" y="1676400"/>
                        <a:ext cx="3591335" cy="46482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560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500" fill="hold"/>
                                        <p:tgtEl>
                                          <p:spTgt spid="31749"/>
                                        </p:tgtEl>
                                        <p:attrNameLst>
                                          <p:attrName>ppt_x</p:attrName>
                                        </p:attrNameLst>
                                      </p:cBhvr>
                                      <p:tavLst>
                                        <p:tav tm="0">
                                          <p:val>
                                            <p:strVal val="0-#ppt_w/2"/>
                                          </p:val>
                                        </p:tav>
                                        <p:tav tm="100000">
                                          <p:val>
                                            <p:strVal val="#ppt_x"/>
                                          </p:val>
                                        </p:tav>
                                      </p:tavLst>
                                    </p:anim>
                                    <p:anim calcmode="lin" valueType="num">
                                      <p:cBhvr additive="base">
                                        <p:cTn id="8" dur="500" fill="hold"/>
                                        <p:tgtEl>
                                          <p:spTgt spid="317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BC556-375D-48A8-833F-ACD51288F00E}"/>
              </a:ext>
            </a:extLst>
          </p:cNvPr>
          <p:cNvSpPr>
            <a:spLocks noGrp="1"/>
          </p:cNvSpPr>
          <p:nvPr>
            <p:ph type="title"/>
          </p:nvPr>
        </p:nvSpPr>
        <p:spPr/>
        <p:txBody>
          <a:bodyPr/>
          <a:lstStyle/>
          <a:p>
            <a:r>
              <a:rPr lang="en-US" b="1" cap="none" dirty="0">
                <a:solidFill>
                  <a:srgbClr val="002060"/>
                </a:solidFill>
                <a:latin typeface="Times New Roman" panose="02020603050405020304" pitchFamily="18" charset="0"/>
                <a:cs typeface="Times New Roman" panose="02020603050405020304" pitchFamily="18" charset="0"/>
              </a:rPr>
              <a:t>Exploitation of Official Position</a:t>
            </a:r>
          </a:p>
        </p:txBody>
      </p:sp>
    </p:spTree>
    <p:extLst>
      <p:ext uri="{BB962C8B-B14F-4D97-AF65-F5344CB8AC3E}">
        <p14:creationId xmlns:p14="http://schemas.microsoft.com/office/powerpoint/2010/main" val="1993561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430CCA-A039-4783-9DF4-A1C91467C616}"/>
              </a:ext>
            </a:extLst>
          </p:cNvPr>
          <p:cNvSpPr>
            <a:spLocks noGrp="1"/>
          </p:cNvSpPr>
          <p:nvPr>
            <p:ph type="title"/>
          </p:nvPr>
        </p:nvSpPr>
        <p:spPr/>
        <p:txBody>
          <a:bodyPr>
            <a:normAutofit/>
          </a:bodyPr>
          <a:lstStyle/>
          <a:p>
            <a:r>
              <a:rPr lang="en-US" b="1" dirty="0">
                <a:solidFill>
                  <a:srgbClr val="002060"/>
                </a:solidFill>
                <a:latin typeface="Times New Roman" panose="02020603050405020304" pitchFamily="18" charset="0"/>
                <a:cs typeface="Times New Roman" panose="02020603050405020304" pitchFamily="18" charset="0"/>
              </a:rPr>
              <a:t>E</a:t>
            </a:r>
            <a:r>
              <a:rPr lang="en-US" b="1" cap="none" dirty="0">
                <a:solidFill>
                  <a:srgbClr val="002060"/>
                </a:solidFill>
                <a:latin typeface="Times New Roman" panose="02020603050405020304" pitchFamily="18" charset="0"/>
                <a:cs typeface="Times New Roman" panose="02020603050405020304" pitchFamily="18" charset="0"/>
              </a:rPr>
              <a:t>xploitation of Official Position Prohibited</a:t>
            </a:r>
            <a:br>
              <a:rPr lang="en-US" cap="none" dirty="0">
                <a:solidFill>
                  <a:srgbClr val="002060"/>
                </a:solidFill>
                <a:latin typeface="Times New Roman" panose="02020603050405020304" pitchFamily="18" charset="0"/>
                <a:cs typeface="Times New Roman" panose="02020603050405020304" pitchFamily="18" charset="0"/>
              </a:rPr>
            </a:br>
            <a:r>
              <a:rPr lang="en-US" sz="3600" cap="none" dirty="0">
                <a:solidFill>
                  <a:srgbClr val="002060"/>
                </a:solidFill>
                <a:latin typeface="Times New Roman" panose="02020603050405020304" pitchFamily="18" charset="0"/>
                <a:cs typeface="Times New Roman" panose="02020603050405020304" pitchFamily="18" charset="0"/>
              </a:rPr>
              <a:t>Miami-Dade Ethics Code</a:t>
            </a:r>
            <a:r>
              <a:rPr lang="en-US" cap="none" dirty="0">
                <a:solidFill>
                  <a:srgbClr val="002060"/>
                </a:solidFill>
                <a:latin typeface="Times New Roman" panose="02020603050405020304" pitchFamily="18" charset="0"/>
                <a:cs typeface="Times New Roman" panose="02020603050405020304" pitchFamily="18" charset="0"/>
              </a:rPr>
              <a:t> Section 2-11.1(g)</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FC480060-396A-4B58-9EB4-8C33187ECC46}"/>
              </a:ext>
            </a:extLst>
          </p:cNvPr>
          <p:cNvSpPr>
            <a:spLocks noGrp="1"/>
          </p:cNvSpPr>
          <p:nvPr>
            <p:ph idx="1"/>
          </p:nvPr>
        </p:nvSpPr>
        <p:spPr/>
        <p:txBody>
          <a:bodyPr/>
          <a:lstStyle/>
          <a:p>
            <a:endParaRPr lang="en-US" dirty="0">
              <a:solidFill>
                <a:schemeClr val="accent1"/>
              </a:solidFill>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a:p>
            <a:pPr marL="114300" indent="0" algn="just">
              <a:buNone/>
            </a:pPr>
            <a:r>
              <a:rPr lang="en-US" sz="3200" dirty="0">
                <a:solidFill>
                  <a:srgbClr val="002060"/>
                </a:solidFill>
                <a:latin typeface="Times New Roman" panose="02020603050405020304" pitchFamily="18" charset="0"/>
                <a:cs typeface="Times New Roman" panose="02020603050405020304" pitchFamily="18" charset="0"/>
              </a:rPr>
              <a:t>No board member shall use or attempt to use his or her official position to secure a special benefit or privilege for himself or herself or others. </a:t>
            </a:r>
          </a:p>
        </p:txBody>
      </p:sp>
    </p:spTree>
    <p:extLst>
      <p:ext uri="{BB962C8B-B14F-4D97-AF65-F5344CB8AC3E}">
        <p14:creationId xmlns:p14="http://schemas.microsoft.com/office/powerpoint/2010/main" val="2027641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none" dirty="0">
                <a:solidFill>
                  <a:srgbClr val="002060"/>
                </a:solidFill>
                <a:latin typeface="Times New Roman" panose="02020603050405020304" pitchFamily="18" charset="0"/>
                <a:cs typeface="Times New Roman" panose="02020603050405020304" pitchFamily="18" charset="0"/>
              </a:rPr>
              <a:t>Confidential Information</a:t>
            </a:r>
            <a:br>
              <a:rPr lang="en-US" cap="none" dirty="0">
                <a:solidFill>
                  <a:srgbClr val="002060"/>
                </a:solidFill>
                <a:latin typeface="Times New Roman" panose="02020603050405020304" pitchFamily="18" charset="0"/>
                <a:cs typeface="Times New Roman" panose="02020603050405020304" pitchFamily="18" charset="0"/>
              </a:rPr>
            </a:br>
            <a:r>
              <a:rPr lang="en-US" cap="none" dirty="0">
                <a:solidFill>
                  <a:srgbClr val="002060"/>
                </a:solidFill>
                <a:latin typeface="Times New Roman" panose="02020603050405020304" pitchFamily="18" charset="0"/>
                <a:cs typeface="Times New Roman" panose="02020603050405020304" pitchFamily="18" charset="0"/>
              </a:rPr>
              <a:t>Sec. 2-11.1 (h), County Ethics Code</a:t>
            </a:r>
          </a:p>
        </p:txBody>
      </p:sp>
      <p:sp>
        <p:nvSpPr>
          <p:cNvPr id="3" name="Content Placeholder 2"/>
          <p:cNvSpPr>
            <a:spLocks noGrp="1"/>
          </p:cNvSpPr>
          <p:nvPr>
            <p:ph idx="1"/>
          </p:nvPr>
        </p:nvSpPr>
        <p:spPr>
          <a:xfrm>
            <a:off x="1616530" y="1752601"/>
            <a:ext cx="8746672" cy="4740274"/>
          </a:xfrm>
        </p:spPr>
        <p:txBody>
          <a:bodyPr>
            <a:normAutofit lnSpcReduction="10000"/>
          </a:bodyPr>
          <a:lstStyle/>
          <a:p>
            <a:pPr marL="114300" indent="0">
              <a:buNone/>
            </a:pPr>
            <a:endParaRPr lang="en-US" dirty="0">
              <a:solidFill>
                <a:srgbClr val="002060"/>
              </a:solidFill>
              <a:latin typeface="Times New Roman" panose="02020603050405020304" pitchFamily="18" charset="0"/>
              <a:cs typeface="Times New Roman" panose="02020603050405020304" pitchFamily="18" charset="0"/>
            </a:endParaRPr>
          </a:p>
          <a:p>
            <a:pPr marL="114300" indent="0">
              <a:buNone/>
            </a:pPr>
            <a:r>
              <a:rPr lang="en-US" dirty="0">
                <a:solidFill>
                  <a:srgbClr val="002060"/>
                </a:solidFill>
                <a:latin typeface="Times New Roman" panose="02020603050405020304" pitchFamily="18" charset="0"/>
                <a:cs typeface="Times New Roman" panose="02020603050405020304" pitchFamily="18" charset="0"/>
              </a:rPr>
              <a:t>Advisory board members may not:</a:t>
            </a:r>
          </a:p>
          <a:p>
            <a:pPr marL="114300" indent="0">
              <a:buNone/>
            </a:pPr>
            <a:endParaRPr lang="en-US" dirty="0">
              <a:solidFill>
                <a:srgbClr val="002060"/>
              </a:solidFill>
              <a:latin typeface="Times New Roman" panose="02020603050405020304" pitchFamily="18" charset="0"/>
              <a:cs typeface="Times New Roman" panose="02020603050405020304" pitchFamily="18" charset="0"/>
            </a:endParaRPr>
          </a:p>
          <a:p>
            <a:pPr lvl="1"/>
            <a:r>
              <a:rPr lang="en-US" dirty="0">
                <a:solidFill>
                  <a:srgbClr val="002060"/>
                </a:solidFill>
                <a:latin typeface="Times New Roman" panose="02020603050405020304" pitchFamily="18" charset="0"/>
                <a:cs typeface="Times New Roman" panose="02020603050405020304" pitchFamily="18" charset="0"/>
              </a:rPr>
              <a:t>accept employment or engage in any business or professional activity that they might reasonably expect would induce them to disclose confidential information acquired by reason of their official position;</a:t>
            </a:r>
          </a:p>
          <a:p>
            <a:pPr lvl="1"/>
            <a:endParaRPr lang="en-US" dirty="0">
              <a:solidFill>
                <a:srgbClr val="002060"/>
              </a:solidFill>
              <a:latin typeface="Times New Roman" panose="02020603050405020304" pitchFamily="18" charset="0"/>
              <a:cs typeface="Times New Roman" panose="02020603050405020304" pitchFamily="18" charset="0"/>
            </a:endParaRPr>
          </a:p>
          <a:p>
            <a:pPr lvl="1"/>
            <a:r>
              <a:rPr lang="en-US" dirty="0">
                <a:solidFill>
                  <a:srgbClr val="002060"/>
                </a:solidFill>
                <a:latin typeface="Times New Roman" panose="02020603050405020304" pitchFamily="18" charset="0"/>
                <a:cs typeface="Times New Roman" panose="02020603050405020304" pitchFamily="18" charset="0"/>
              </a:rPr>
              <a:t>disclose confidential information obtained through their official position with the County; or</a:t>
            </a:r>
          </a:p>
          <a:p>
            <a:pPr lvl="1"/>
            <a:endParaRPr lang="en-US" dirty="0">
              <a:solidFill>
                <a:srgbClr val="002060"/>
              </a:solidFill>
              <a:latin typeface="Times New Roman" panose="02020603050405020304" pitchFamily="18" charset="0"/>
              <a:cs typeface="Times New Roman" panose="02020603050405020304" pitchFamily="18" charset="0"/>
            </a:endParaRPr>
          </a:p>
          <a:p>
            <a:pPr lvl="1"/>
            <a:r>
              <a:rPr lang="en-US" dirty="0">
                <a:solidFill>
                  <a:srgbClr val="002060"/>
                </a:solidFill>
                <a:latin typeface="Times New Roman" panose="02020603050405020304" pitchFamily="18" charset="0"/>
                <a:cs typeface="Times New Roman" panose="02020603050405020304" pitchFamily="18" charset="0"/>
              </a:rPr>
              <a:t>use such information, directly or indirectly, for personal gain or benefit.</a:t>
            </a:r>
          </a:p>
          <a:p>
            <a:pPr lvl="1"/>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5789BC0A-05D2-4643-8742-85A55FB7AD50}" type="slidenum">
              <a:rPr lang="en-US">
                <a:solidFill>
                  <a:srgbClr val="04617B"/>
                </a:solidFill>
                <a:latin typeface="Garamond"/>
              </a:rPr>
              <a:pPr/>
              <a:t>23</a:t>
            </a:fld>
            <a:endParaRPr lang="en-US">
              <a:solidFill>
                <a:srgbClr val="04617B"/>
              </a:solidFill>
              <a:latin typeface="Garamond"/>
            </a:endParaRPr>
          </a:p>
        </p:txBody>
      </p:sp>
    </p:spTree>
    <p:extLst>
      <p:ext uri="{BB962C8B-B14F-4D97-AF65-F5344CB8AC3E}">
        <p14:creationId xmlns:p14="http://schemas.microsoft.com/office/powerpoint/2010/main" val="1253373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9B0B-0943-489F-B954-4DF0625F0AA5}"/>
              </a:ext>
            </a:extLst>
          </p:cNvPr>
          <p:cNvSpPr>
            <a:spLocks noGrp="1"/>
          </p:cNvSpPr>
          <p:nvPr>
            <p:ph type="title"/>
          </p:nvPr>
        </p:nvSpPr>
        <p:spPr/>
        <p:txBody>
          <a:bodyPr>
            <a:normAutofit/>
          </a:bodyPr>
          <a:lstStyle/>
          <a:p>
            <a:pPr algn="ctr"/>
            <a:r>
              <a:rPr lang="en-US" sz="3100" b="1" cap="none" dirty="0">
                <a:solidFill>
                  <a:srgbClr val="002060"/>
                </a:solidFill>
                <a:latin typeface="Times New Roman" panose="02020603050405020304" pitchFamily="18" charset="0"/>
                <a:cs typeface="Times New Roman" panose="02020603050405020304" pitchFamily="18" charset="0"/>
              </a:rPr>
              <a:t>Official Action Directly or Indirectly Affecting a Business in Which Official or Family Member Has a Financial Interest</a:t>
            </a:r>
            <a:br>
              <a:rPr lang="en-US" sz="3100" b="1" cap="none">
                <a:solidFill>
                  <a:srgbClr val="002060"/>
                </a:solidFill>
                <a:latin typeface="Times New Roman" panose="02020603050405020304" pitchFamily="18" charset="0"/>
                <a:cs typeface="Times New Roman" panose="02020603050405020304" pitchFamily="18" charset="0"/>
              </a:rPr>
            </a:br>
            <a:r>
              <a:rPr lang="en-US" sz="2700" cap="none">
                <a:solidFill>
                  <a:srgbClr val="002060"/>
                </a:solidFill>
                <a:latin typeface="Times New Roman" panose="02020603050405020304" pitchFamily="18" charset="0"/>
                <a:cs typeface="Times New Roman" panose="02020603050405020304" pitchFamily="18" charset="0"/>
              </a:rPr>
              <a:t>Miami-Dade </a:t>
            </a:r>
            <a:r>
              <a:rPr lang="en-US" sz="2700" cap="none" dirty="0">
                <a:solidFill>
                  <a:srgbClr val="002060"/>
                </a:solidFill>
                <a:latin typeface="Times New Roman" panose="02020603050405020304" pitchFamily="18" charset="0"/>
                <a:cs typeface="Times New Roman" panose="02020603050405020304" pitchFamily="18" charset="0"/>
              </a:rPr>
              <a:t>Ethics Code, Sec. 2-11.1(n)</a:t>
            </a:r>
            <a:endParaRPr lang="en-US" sz="2700" cap="none" dirty="0">
              <a:solidFill>
                <a:srgbClr val="002060"/>
              </a:solidFill>
            </a:endParaRPr>
          </a:p>
        </p:txBody>
      </p:sp>
      <p:sp>
        <p:nvSpPr>
          <p:cNvPr id="3" name="Content Placeholder 2">
            <a:extLst>
              <a:ext uri="{FF2B5EF4-FFF2-40B4-BE49-F238E27FC236}">
                <a16:creationId xmlns:a16="http://schemas.microsoft.com/office/drawing/2014/main" id="{4A26F2DC-9369-414F-A084-F0C67825F994}"/>
              </a:ext>
            </a:extLst>
          </p:cNvPr>
          <p:cNvSpPr>
            <a:spLocks noGrp="1"/>
          </p:cNvSpPr>
          <p:nvPr>
            <p:ph idx="1"/>
          </p:nvPr>
        </p:nvSpPr>
        <p:spPr/>
        <p:txBody>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114300" indent="0" algn="just">
              <a:buNone/>
            </a:pPr>
            <a:r>
              <a:rPr lang="en-US" sz="3200" dirty="0">
                <a:solidFill>
                  <a:srgbClr val="002060"/>
                </a:solidFill>
                <a:latin typeface="Times New Roman" panose="02020603050405020304" pitchFamily="18" charset="0"/>
                <a:cs typeface="Times New Roman" panose="02020603050405020304" pitchFamily="18" charset="0"/>
              </a:rPr>
              <a:t>No board member may: Participate in any official action that may directly or indirectly affect a business in which the member or his or her family member has a financial interest.</a:t>
            </a:r>
            <a:endParaRPr lang="en-US" sz="3200" dirty="0">
              <a:solidFill>
                <a:srgbClr val="002060"/>
              </a:solidFill>
            </a:endParaRPr>
          </a:p>
        </p:txBody>
      </p:sp>
    </p:spTree>
    <p:extLst>
      <p:ext uri="{BB962C8B-B14F-4D97-AF65-F5344CB8AC3E}">
        <p14:creationId xmlns:p14="http://schemas.microsoft.com/office/powerpoint/2010/main" val="803597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F9EEE6-CF69-44DB-AD40-867FE832E8E9}"/>
              </a:ext>
            </a:extLst>
          </p:cNvPr>
          <p:cNvSpPr>
            <a:spLocks noGrp="1"/>
          </p:cNvSpPr>
          <p:nvPr>
            <p:ph type="title"/>
          </p:nvPr>
        </p:nvSpPr>
        <p:spPr>
          <a:xfrm>
            <a:off x="831850" y="1709739"/>
            <a:ext cx="10515600" cy="1719262"/>
          </a:xfrm>
        </p:spPr>
        <p:txBody>
          <a:bodyPr/>
          <a:lstStyle/>
          <a:p>
            <a:pPr algn="ctr"/>
            <a:r>
              <a:rPr lang="en-US" b="1" cap="none" dirty="0">
                <a:solidFill>
                  <a:srgbClr val="002060"/>
                </a:solidFill>
                <a:latin typeface="Times New Roman" panose="02020603050405020304" pitchFamily="18" charset="0"/>
                <a:cs typeface="Times New Roman" panose="02020603050405020304" pitchFamily="18" charset="0"/>
              </a:rPr>
              <a:t>Financial Conflicts of Interest</a:t>
            </a:r>
          </a:p>
        </p:txBody>
      </p:sp>
    </p:spTree>
    <p:extLst>
      <p:ext uri="{BB962C8B-B14F-4D97-AF65-F5344CB8AC3E}">
        <p14:creationId xmlns:p14="http://schemas.microsoft.com/office/powerpoint/2010/main" val="2232255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081800-5BFA-4337-82BF-789D512F5E71}"/>
              </a:ext>
            </a:extLst>
          </p:cNvPr>
          <p:cNvSpPr>
            <a:spLocks noGrp="1"/>
          </p:cNvSpPr>
          <p:nvPr>
            <p:ph type="title"/>
          </p:nvPr>
        </p:nvSpPr>
        <p:spPr/>
        <p:txBody>
          <a:bodyPr>
            <a:normAutofit fontScale="90000"/>
          </a:bodyPr>
          <a:lstStyle/>
          <a:p>
            <a:r>
              <a:rPr lang="en-US" cap="none" dirty="0">
                <a:solidFill>
                  <a:srgbClr val="002060"/>
                </a:solidFill>
                <a:latin typeface="Times New Roman" panose="02020603050405020304" pitchFamily="18" charset="0"/>
                <a:cs typeface="Times New Roman" panose="02020603050405020304" pitchFamily="18" charset="0"/>
              </a:rPr>
              <a:t>The financial conflict of interest provisions are like peeling back layer, after layer of an onion. </a:t>
            </a:r>
          </a:p>
        </p:txBody>
      </p:sp>
      <p:pic>
        <p:nvPicPr>
          <p:cNvPr id="6" name="Content Placeholder 5">
            <a:extLst>
              <a:ext uri="{FF2B5EF4-FFF2-40B4-BE49-F238E27FC236}">
                <a16:creationId xmlns:a16="http://schemas.microsoft.com/office/drawing/2014/main" id="{3B104F84-3D3C-4E03-A064-A39E6B18237D}"/>
              </a:ext>
            </a:extLst>
          </p:cNvPr>
          <p:cNvPicPr>
            <a:picLocks noGrp="1" noChangeAspect="1"/>
          </p:cNvPicPr>
          <p:nvPr>
            <p:ph idx="1"/>
          </p:nvPr>
        </p:nvPicPr>
        <p:blipFill rotWithShape="1">
          <a:blip r:embed="rId3"/>
          <a:srcRect l="25000" b="10077"/>
          <a:stretch/>
        </p:blipFill>
        <p:spPr>
          <a:xfrm>
            <a:off x="3009900" y="2133601"/>
            <a:ext cx="6172200" cy="3827763"/>
          </a:xfrm>
          <a:prstGeom prst="rect">
            <a:avLst/>
          </a:prstGeom>
        </p:spPr>
      </p:pic>
    </p:spTree>
    <p:extLst>
      <p:ext uri="{BB962C8B-B14F-4D97-AF65-F5344CB8AC3E}">
        <p14:creationId xmlns:p14="http://schemas.microsoft.com/office/powerpoint/2010/main" val="4114145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2579-13F0-47AB-9508-AA1843A1B7A7}"/>
              </a:ext>
            </a:extLst>
          </p:cNvPr>
          <p:cNvSpPr>
            <a:spLocks noGrp="1"/>
          </p:cNvSpPr>
          <p:nvPr>
            <p:ph type="title"/>
          </p:nvPr>
        </p:nvSpPr>
        <p:spPr/>
        <p:txBody>
          <a:bodyPr>
            <a:normAutofit/>
          </a:bodyPr>
          <a:lstStyle/>
          <a:p>
            <a:pPr algn="l"/>
            <a:r>
              <a:rPr lang="en-US" cap="none" dirty="0">
                <a:solidFill>
                  <a:srgbClr val="0070C0"/>
                </a:solidFill>
                <a:latin typeface="Times New Roman" panose="02020603050405020304" pitchFamily="18" charset="0"/>
                <a:cs typeface="Times New Roman" panose="02020603050405020304" pitchFamily="18" charset="0"/>
              </a:rPr>
              <a:t>     </a:t>
            </a:r>
            <a:r>
              <a:rPr lang="en-US" cap="none" dirty="0">
                <a:solidFill>
                  <a:srgbClr val="002060"/>
                </a:solidFill>
                <a:latin typeface="Times New Roman" panose="02020603050405020304" pitchFamily="18" charset="0"/>
                <a:cs typeface="Times New Roman" panose="02020603050405020304" pitchFamily="18" charset="0"/>
              </a:rPr>
              <a:t>So, pause and another</a:t>
            </a:r>
            <a:br>
              <a:rPr lang="en-US" cap="none" dirty="0">
                <a:solidFill>
                  <a:srgbClr val="002060"/>
                </a:solidFill>
                <a:latin typeface="Times New Roman" panose="02020603050405020304" pitchFamily="18" charset="0"/>
                <a:cs typeface="Times New Roman" panose="02020603050405020304" pitchFamily="18" charset="0"/>
              </a:rPr>
            </a:br>
            <a:r>
              <a:rPr lang="en-US" cap="none" dirty="0">
                <a:solidFill>
                  <a:srgbClr val="002060"/>
                </a:solidFill>
                <a:latin typeface="Times New Roman" panose="02020603050405020304" pitchFamily="18" charset="0"/>
                <a:cs typeface="Times New Roman" panose="02020603050405020304" pitchFamily="18" charset="0"/>
              </a:rPr>
              <a:t>      “Four” to remember</a:t>
            </a:r>
          </a:p>
        </p:txBody>
      </p:sp>
      <p:sp>
        <p:nvSpPr>
          <p:cNvPr id="3" name="Content Placeholder 2">
            <a:extLst>
              <a:ext uri="{FF2B5EF4-FFF2-40B4-BE49-F238E27FC236}">
                <a16:creationId xmlns:a16="http://schemas.microsoft.com/office/drawing/2014/main" id="{1D0DE1A6-77F0-4575-AEC6-810846BF8481}"/>
              </a:ext>
            </a:extLst>
          </p:cNvPr>
          <p:cNvSpPr>
            <a:spLocks noGrp="1"/>
          </p:cNvSpPr>
          <p:nvPr>
            <p:ph idx="1"/>
          </p:nvPr>
        </p:nvSpPr>
        <p:spPr>
          <a:xfrm>
            <a:off x="1981200" y="1642213"/>
            <a:ext cx="8229600" cy="5029200"/>
          </a:xfrm>
        </p:spPr>
        <p:txBody>
          <a:bodyPr/>
          <a:lstStyle/>
          <a:p>
            <a:pPr algn="just"/>
            <a:r>
              <a:rPr lang="en-US" dirty="0">
                <a:solidFill>
                  <a:srgbClr val="002060"/>
                </a:solidFill>
                <a:latin typeface="Times New Roman" panose="02020603050405020304" pitchFamily="18" charset="0"/>
                <a:cs typeface="Times New Roman" panose="02020603050405020304" pitchFamily="18" charset="0"/>
              </a:rPr>
              <a:t>You may be prohibited from transacting with the County, </a:t>
            </a:r>
            <a:r>
              <a:rPr lang="en-US" i="1" dirty="0">
                <a:solidFill>
                  <a:srgbClr val="002060"/>
                </a:solidFill>
                <a:latin typeface="Times New Roman" panose="02020603050405020304" pitchFamily="18" charset="0"/>
                <a:cs typeface="Times New Roman" panose="02020603050405020304" pitchFamily="18" charset="0"/>
              </a:rPr>
              <a:t>individually</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You may be prohibited from transacting with the County, </a:t>
            </a:r>
            <a:r>
              <a:rPr lang="en-US" i="1" dirty="0">
                <a:solidFill>
                  <a:srgbClr val="002060"/>
                </a:solidFill>
                <a:latin typeface="Times New Roman" panose="02020603050405020304" pitchFamily="18" charset="0"/>
                <a:cs typeface="Times New Roman" panose="02020603050405020304" pitchFamily="18" charset="0"/>
              </a:rPr>
              <a:t>through a company</a:t>
            </a:r>
            <a:r>
              <a:rPr lang="en-US" dirty="0">
                <a:solidFill>
                  <a:srgbClr val="002060"/>
                </a:solidFill>
                <a:latin typeface="Times New Roman" panose="02020603050405020304" pitchFamily="18" charset="0"/>
                <a:cs typeface="Times New Roman" panose="02020603050405020304" pitchFamily="18" charset="0"/>
              </a:rPr>
              <a:t>. </a:t>
            </a:r>
          </a:p>
          <a:p>
            <a:pPr algn="just"/>
            <a:r>
              <a:rPr lang="en-US" dirty="0">
                <a:solidFill>
                  <a:srgbClr val="002060"/>
                </a:solidFill>
                <a:latin typeface="Times New Roman" panose="02020603050405020304" pitchFamily="18" charset="0"/>
                <a:cs typeface="Times New Roman" panose="02020603050405020304" pitchFamily="18" charset="0"/>
              </a:rPr>
              <a:t>Your </a:t>
            </a:r>
            <a:r>
              <a:rPr lang="en-US" i="1" dirty="0">
                <a:solidFill>
                  <a:srgbClr val="002060"/>
                </a:solidFill>
                <a:latin typeface="Times New Roman" panose="02020603050405020304" pitchFamily="18" charset="0"/>
                <a:cs typeface="Times New Roman" panose="02020603050405020304" pitchFamily="18" charset="0"/>
              </a:rPr>
              <a:t>immediate family member </a:t>
            </a:r>
            <a:r>
              <a:rPr lang="en-US" dirty="0">
                <a:solidFill>
                  <a:srgbClr val="002060"/>
                </a:solidFill>
                <a:latin typeface="Times New Roman" panose="02020603050405020304" pitchFamily="18" charset="0"/>
                <a:cs typeface="Times New Roman" panose="02020603050405020304" pitchFamily="18" charset="0"/>
              </a:rPr>
              <a:t>may be prohibited from transacting with the County, </a:t>
            </a:r>
            <a:r>
              <a:rPr lang="en-US" i="1" dirty="0">
                <a:solidFill>
                  <a:srgbClr val="002060"/>
                </a:solidFill>
                <a:latin typeface="Times New Roman" panose="02020603050405020304" pitchFamily="18" charset="0"/>
                <a:cs typeface="Times New Roman" panose="02020603050405020304" pitchFamily="18" charset="0"/>
              </a:rPr>
              <a:t>individually</a:t>
            </a:r>
            <a:r>
              <a:rPr lang="en-US" dirty="0">
                <a:solidFill>
                  <a:srgbClr val="002060"/>
                </a:solidFill>
                <a:latin typeface="Times New Roman" panose="02020603050405020304" pitchFamily="18" charset="0"/>
                <a:cs typeface="Times New Roman" panose="02020603050405020304" pitchFamily="18" charset="0"/>
              </a:rPr>
              <a:t>.</a:t>
            </a:r>
          </a:p>
          <a:p>
            <a:pPr algn="just"/>
            <a:r>
              <a:rPr lang="en-US" dirty="0">
                <a:solidFill>
                  <a:srgbClr val="002060"/>
                </a:solidFill>
                <a:latin typeface="Times New Roman" panose="02020603050405020304" pitchFamily="18" charset="0"/>
                <a:cs typeface="Times New Roman" panose="02020603050405020304" pitchFamily="18" charset="0"/>
              </a:rPr>
              <a:t>Your </a:t>
            </a:r>
            <a:r>
              <a:rPr lang="en-US" i="1" dirty="0">
                <a:solidFill>
                  <a:srgbClr val="002060"/>
                </a:solidFill>
                <a:latin typeface="Times New Roman" panose="02020603050405020304" pitchFamily="18" charset="0"/>
                <a:cs typeface="Times New Roman" panose="02020603050405020304" pitchFamily="18" charset="0"/>
              </a:rPr>
              <a:t>immediate family member </a:t>
            </a:r>
            <a:r>
              <a:rPr lang="en-US" dirty="0">
                <a:solidFill>
                  <a:srgbClr val="002060"/>
                </a:solidFill>
                <a:latin typeface="Times New Roman" panose="02020603050405020304" pitchFamily="18" charset="0"/>
                <a:cs typeface="Times New Roman" panose="02020603050405020304" pitchFamily="18" charset="0"/>
              </a:rPr>
              <a:t>may be prohibited from  transacting with the County, </a:t>
            </a:r>
            <a:r>
              <a:rPr lang="en-US" i="1" dirty="0">
                <a:solidFill>
                  <a:srgbClr val="002060"/>
                </a:solidFill>
                <a:latin typeface="Times New Roman" panose="02020603050405020304" pitchFamily="18" charset="0"/>
                <a:cs typeface="Times New Roman" panose="02020603050405020304" pitchFamily="18" charset="0"/>
              </a:rPr>
              <a:t>through a company</a:t>
            </a:r>
            <a:r>
              <a:rPr lang="en-US" dirty="0">
                <a:solidFill>
                  <a:srgbClr val="002060"/>
                </a:solidFill>
                <a:latin typeface="Times New Roman" panose="02020603050405020304" pitchFamily="18" charset="0"/>
                <a:cs typeface="Times New Roman" panose="02020603050405020304" pitchFamily="18" charset="0"/>
              </a:rPr>
              <a:t>.</a:t>
            </a:r>
          </a:p>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	</a:t>
            </a:r>
          </a:p>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Pause and ask for guidance </a:t>
            </a:r>
          </a:p>
        </p:txBody>
      </p:sp>
      <p:pic>
        <p:nvPicPr>
          <p:cNvPr id="4" name="Picture 3">
            <a:extLst>
              <a:ext uri="{FF2B5EF4-FFF2-40B4-BE49-F238E27FC236}">
                <a16:creationId xmlns:a16="http://schemas.microsoft.com/office/drawing/2014/main" id="{97E3BE07-5CFC-46C4-B834-A910A8124564}"/>
              </a:ext>
            </a:extLst>
          </p:cNvPr>
          <p:cNvPicPr>
            <a:picLocks noChangeAspect="1"/>
          </p:cNvPicPr>
          <p:nvPr/>
        </p:nvPicPr>
        <p:blipFill>
          <a:blip r:embed="rId3"/>
          <a:stretch>
            <a:fillRect/>
          </a:stretch>
        </p:blipFill>
        <p:spPr>
          <a:xfrm>
            <a:off x="8430645" y="323112"/>
            <a:ext cx="2181225" cy="1039427"/>
          </a:xfrm>
          <a:prstGeom prst="rect">
            <a:avLst/>
          </a:prstGeom>
        </p:spPr>
      </p:pic>
      <p:pic>
        <p:nvPicPr>
          <p:cNvPr id="5" name="Picture 4">
            <a:extLst>
              <a:ext uri="{FF2B5EF4-FFF2-40B4-BE49-F238E27FC236}">
                <a16:creationId xmlns:a16="http://schemas.microsoft.com/office/drawing/2014/main" id="{2E6EA460-A290-4F32-85D6-C162C32D2839}"/>
              </a:ext>
            </a:extLst>
          </p:cNvPr>
          <p:cNvPicPr>
            <a:picLocks noChangeAspect="1"/>
          </p:cNvPicPr>
          <p:nvPr/>
        </p:nvPicPr>
        <p:blipFill>
          <a:blip r:embed="rId4"/>
          <a:stretch>
            <a:fillRect/>
          </a:stretch>
        </p:blipFill>
        <p:spPr>
          <a:xfrm>
            <a:off x="8556171" y="5291834"/>
            <a:ext cx="1930174" cy="1337566"/>
          </a:xfrm>
          <a:prstGeom prst="rect">
            <a:avLst/>
          </a:prstGeom>
        </p:spPr>
      </p:pic>
    </p:spTree>
    <p:extLst>
      <p:ext uri="{BB962C8B-B14F-4D97-AF65-F5344CB8AC3E}">
        <p14:creationId xmlns:p14="http://schemas.microsoft.com/office/powerpoint/2010/main" val="2564297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sz="2400" b="1" cap="none" dirty="0">
                <a:solidFill>
                  <a:schemeClr val="accent1"/>
                </a:solidFill>
                <a:latin typeface="Times New Roman" panose="02020603050405020304" pitchFamily="18" charset="0"/>
                <a:cs typeface="Times New Roman" panose="02020603050405020304" pitchFamily="18" charset="0"/>
              </a:rPr>
            </a:br>
            <a:r>
              <a:rPr lang="en-US" sz="3100" b="1" cap="none" dirty="0">
                <a:solidFill>
                  <a:srgbClr val="002060"/>
                </a:solidFill>
                <a:latin typeface="Times New Roman" panose="02020603050405020304" pitchFamily="18" charset="0"/>
                <a:cs typeface="Times New Roman" panose="02020603050405020304" pitchFamily="18" charset="0"/>
              </a:rPr>
              <a:t>Prohibition on Transacting Business with Local Government </a:t>
            </a:r>
            <a:br>
              <a:rPr lang="en-US" sz="3100" b="1" cap="none" dirty="0">
                <a:solidFill>
                  <a:srgbClr val="002060"/>
                </a:solidFill>
                <a:latin typeface="Times New Roman" panose="02020603050405020304" pitchFamily="18" charset="0"/>
                <a:cs typeface="Times New Roman" panose="02020603050405020304" pitchFamily="18" charset="0"/>
              </a:rPr>
            </a:br>
            <a:r>
              <a:rPr lang="en-US" sz="3100" kern="0" cap="none" dirty="0">
                <a:solidFill>
                  <a:srgbClr val="002060"/>
                </a:solidFill>
                <a:latin typeface="Times New Roman" panose="02020603050405020304" pitchFamily="18" charset="0"/>
                <a:cs typeface="Times New Roman" panose="02020603050405020304" pitchFamily="18" charset="0"/>
              </a:rPr>
              <a:t>Miami-Dade Ethics Code 2-11.1(c)(1) and (d)</a:t>
            </a:r>
            <a:br>
              <a:rPr lang="en-US" sz="3100" b="1" kern="0" cap="none" dirty="0">
                <a:solidFill>
                  <a:srgbClr val="002060"/>
                </a:solidFill>
                <a:latin typeface="Times New Roman" panose="02020603050405020304" pitchFamily="18" charset="0"/>
                <a:cs typeface="Times New Roman" panose="02020603050405020304" pitchFamily="18" charset="0"/>
              </a:rPr>
            </a:br>
            <a:endParaRPr lang="en-US" sz="3100" b="1" cap="none"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76400" y="1676400"/>
            <a:ext cx="8763000" cy="4648200"/>
          </a:xfrm>
        </p:spPr>
        <p:txBody>
          <a:bodyPr>
            <a:normAutofit lnSpcReduction="10000"/>
          </a:bodyPr>
          <a:lstStyle/>
          <a:p>
            <a:pPr indent="-342900" fontAlgn="base">
              <a:lnSpc>
                <a:spcPct val="80000"/>
              </a:lnSpc>
              <a:spcAft>
                <a:spcPct val="0"/>
              </a:spcAft>
              <a:buClrTx/>
              <a:buNone/>
            </a:pPr>
            <a:r>
              <a:rPr lang="en-US" sz="2800" kern="0" dirty="0">
                <a:solidFill>
                  <a:srgbClr val="333399"/>
                </a:solidFill>
                <a:latin typeface="Times New Roman" panose="02020603050405020304" pitchFamily="18" charset="0"/>
                <a:cs typeface="Times New Roman" panose="02020603050405020304" pitchFamily="18" charset="0"/>
              </a:rPr>
              <a:t>  </a:t>
            </a:r>
            <a:endParaRPr lang="en-US" sz="800" b="1" kern="0" dirty="0">
              <a:solidFill>
                <a:srgbClr val="333399"/>
              </a:solidFill>
              <a:latin typeface="Times New Roman" panose="02020603050405020304" pitchFamily="18" charset="0"/>
              <a:cs typeface="Times New Roman" panose="02020603050405020304" pitchFamily="18" charset="0"/>
            </a:endParaRPr>
          </a:p>
          <a:p>
            <a:pPr marL="914400" lvl="1" indent="-457200" algn="just"/>
            <a:r>
              <a:rPr lang="en-US" kern="0" dirty="0">
                <a:solidFill>
                  <a:srgbClr val="002060"/>
                </a:solidFill>
                <a:latin typeface="Times New Roman" panose="02020603050405020304" pitchFamily="18" charset="0"/>
                <a:cs typeface="Times New Roman" panose="02020603050405020304" pitchFamily="18" charset="0"/>
              </a:rPr>
              <a:t>Board members and their immediate family members are prohibited from entering a contract or transacting any business with their municipality in which the elected official or his or her immediate family has a financial interest, direct or indirect, unless waived by governing board.</a:t>
            </a:r>
          </a:p>
          <a:p>
            <a:pPr marL="914400" lvl="1" indent="-457200" algn="just"/>
            <a:endParaRPr lang="en-US" kern="0" dirty="0">
              <a:solidFill>
                <a:srgbClr val="002060"/>
              </a:solidFill>
              <a:latin typeface="Times New Roman" panose="02020603050405020304" pitchFamily="18" charset="0"/>
              <a:cs typeface="Times New Roman" panose="02020603050405020304" pitchFamily="18" charset="0"/>
            </a:endParaRPr>
          </a:p>
          <a:p>
            <a:pPr marL="914400" lvl="1" indent="-457200" algn="just"/>
            <a:r>
              <a:rPr lang="en-US" kern="0" dirty="0">
                <a:solidFill>
                  <a:srgbClr val="002060"/>
                </a:solidFill>
                <a:latin typeface="Times New Roman" panose="02020603050405020304" pitchFamily="18" charset="0"/>
                <a:cs typeface="Times New Roman" panose="02020603050405020304" pitchFamily="18" charset="0"/>
              </a:rPr>
              <a:t>Immediate family members:  spouse, domestic partner, parents, stepparents, children, stepchildren and siblings.</a:t>
            </a:r>
          </a:p>
          <a:p>
            <a:pPr marL="914400" lvl="1" indent="-457200" algn="just"/>
            <a:endParaRPr lang="en-US" kern="0" dirty="0">
              <a:solidFill>
                <a:srgbClr val="002060"/>
              </a:solidFill>
              <a:latin typeface="Times New Roman" panose="02020603050405020304" pitchFamily="18" charset="0"/>
              <a:cs typeface="Times New Roman" panose="02020603050405020304" pitchFamily="18" charset="0"/>
            </a:endParaRPr>
          </a:p>
          <a:p>
            <a:pPr marL="914400" lvl="1" indent="-457200" algn="just"/>
            <a:r>
              <a:rPr lang="en-US" kern="0" dirty="0">
                <a:solidFill>
                  <a:srgbClr val="002060"/>
                </a:solidFill>
                <a:latin typeface="Times New Roman" panose="02020603050405020304" pitchFamily="18" charset="0"/>
                <a:cs typeface="Times New Roman" panose="02020603050405020304" pitchFamily="18" charset="0"/>
              </a:rPr>
              <a:t>Transaction or contract is voidable.</a:t>
            </a:r>
          </a:p>
          <a:p>
            <a:pPr marL="914400" lvl="1" indent="-457200" algn="just"/>
            <a:endParaRPr lang="en-US" kern="0" dirty="0">
              <a:solidFill>
                <a:srgbClr val="002060"/>
              </a:solidFill>
              <a:latin typeface="Times New Roman" panose="02020603050405020304" pitchFamily="18" charset="0"/>
              <a:cs typeface="Times New Roman" panose="02020603050405020304" pitchFamily="18" charset="0"/>
            </a:endParaRPr>
          </a:p>
          <a:p>
            <a:pPr marL="914400" lvl="1" indent="-457200" algn="just"/>
            <a:r>
              <a:rPr lang="en-US" kern="0" dirty="0">
                <a:solidFill>
                  <a:srgbClr val="002060"/>
                </a:solidFill>
                <a:latin typeface="Times New Roman" panose="02020603050405020304" pitchFamily="18" charset="0"/>
                <a:cs typeface="Times New Roman" panose="02020603050405020304" pitchFamily="18" charset="0"/>
              </a:rPr>
              <a:t>Willful violation constitutes malfeasance – and may lead to forfeiture of office/position.</a:t>
            </a:r>
          </a:p>
          <a:p>
            <a:pPr marL="914400" lvl="1" indent="-457200"/>
            <a:endParaRPr lang="en-US" b="1" kern="0" dirty="0">
              <a:solidFill>
                <a:srgbClr val="333399"/>
              </a:solidFill>
              <a:latin typeface="Times New Roman" panose="02020603050405020304" pitchFamily="18" charset="0"/>
              <a:cs typeface="Times New Roman" panose="02020603050405020304" pitchFamily="18" charset="0"/>
            </a:endParaRPr>
          </a:p>
          <a:p>
            <a:pPr marL="914400" lvl="1" indent="-457200"/>
            <a:endParaRPr lang="en-US" kern="0" dirty="0">
              <a:solidFill>
                <a:srgbClr val="333399"/>
              </a:solidFill>
              <a:latin typeface="Times New Roman" panose="02020603050405020304" pitchFamily="18" charset="0"/>
              <a:cs typeface="Times New Roman" panose="02020603050405020304" pitchFamily="18" charset="0"/>
            </a:endParaRPr>
          </a:p>
          <a:p>
            <a:pPr marL="914400" lvl="1" indent="-457200"/>
            <a:endParaRPr lang="en-US" kern="0" dirty="0">
              <a:solidFill>
                <a:srgbClr val="333399"/>
              </a:solidFill>
              <a:latin typeface="Times New Roman" panose="02020603050405020304" pitchFamily="18" charset="0"/>
              <a:cs typeface="Times New Roman" panose="02020603050405020304" pitchFamily="18" charset="0"/>
            </a:endParaRPr>
          </a:p>
          <a:p>
            <a:pPr marL="914400" lvl="1" indent="-457200"/>
            <a:endParaRPr lang="en-US" kern="0" dirty="0">
              <a:solidFill>
                <a:srgbClr val="333399"/>
              </a:solidFill>
              <a:latin typeface="Times New Roman" panose="02020603050405020304" pitchFamily="18" charset="0"/>
              <a:cs typeface="Times New Roman" panose="02020603050405020304" pitchFamily="18" charset="0"/>
            </a:endParaRPr>
          </a:p>
          <a:p>
            <a:pPr marL="914400" lvl="1" indent="-457200"/>
            <a:endParaRPr lang="en-US" kern="0" dirty="0">
              <a:solidFill>
                <a:srgbClr val="333399"/>
              </a:solidFill>
              <a:latin typeface="Times New Roman" panose="02020603050405020304" pitchFamily="18" charset="0"/>
              <a:cs typeface="Times New Roman" panose="02020603050405020304" pitchFamily="18" charset="0"/>
            </a:endParaRPr>
          </a:p>
          <a:p>
            <a:pPr marL="914400" lvl="1" indent="-457200"/>
            <a:endParaRPr lang="en-US" dirty="0"/>
          </a:p>
        </p:txBody>
      </p:sp>
    </p:spTree>
    <p:extLst>
      <p:ext uri="{BB962C8B-B14F-4D97-AF65-F5344CB8AC3E}">
        <p14:creationId xmlns:p14="http://schemas.microsoft.com/office/powerpoint/2010/main" val="1878377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47274-8DF4-40D5-8BA8-5AB7CFB7F872}"/>
              </a:ext>
            </a:extLst>
          </p:cNvPr>
          <p:cNvSpPr>
            <a:spLocks noGrp="1"/>
          </p:cNvSpPr>
          <p:nvPr>
            <p:ph type="title"/>
          </p:nvPr>
        </p:nvSpPr>
        <p:spPr/>
        <p:txBody>
          <a:bodyPr>
            <a:normAutofit/>
          </a:bodyPr>
          <a:lstStyle/>
          <a:p>
            <a:pPr algn="ctr"/>
            <a:r>
              <a:rPr lang="en-US" b="1" cap="none" dirty="0">
                <a:solidFill>
                  <a:srgbClr val="002060"/>
                </a:solidFill>
                <a:latin typeface="Times New Roman" panose="02020603050405020304" pitchFamily="18" charset="0"/>
                <a:cs typeface="Times New Roman" panose="02020603050405020304" pitchFamily="18" charset="0"/>
              </a:rPr>
              <a:t>Limited Exception for Board Members</a:t>
            </a:r>
            <a:br>
              <a:rPr lang="en-US" cap="none" dirty="0">
                <a:solidFill>
                  <a:srgbClr val="002060"/>
                </a:solidFill>
                <a:latin typeface="Times New Roman" panose="02020603050405020304" pitchFamily="18" charset="0"/>
                <a:cs typeface="Times New Roman" panose="02020603050405020304" pitchFamily="18" charset="0"/>
              </a:rPr>
            </a:br>
            <a:r>
              <a:rPr lang="en-US" cap="none" dirty="0">
                <a:solidFill>
                  <a:srgbClr val="002060"/>
                </a:solidFill>
                <a:latin typeface="Times New Roman" panose="02020603050405020304" pitchFamily="18" charset="0"/>
                <a:cs typeface="Times New Roman" panose="02020603050405020304" pitchFamily="18" charset="0"/>
              </a:rPr>
              <a:t>Sec. 2-11.1(c)(3), Ethics Code</a:t>
            </a:r>
          </a:p>
        </p:txBody>
      </p:sp>
      <p:sp>
        <p:nvSpPr>
          <p:cNvPr id="3" name="Content Placeholder 2">
            <a:extLst>
              <a:ext uri="{FF2B5EF4-FFF2-40B4-BE49-F238E27FC236}">
                <a16:creationId xmlns:a16="http://schemas.microsoft.com/office/drawing/2014/main" id="{0027BB60-5F96-4103-8501-5F0EE400C8BE}"/>
              </a:ext>
            </a:extLst>
          </p:cNvPr>
          <p:cNvSpPr>
            <a:spLocks noGrp="1"/>
          </p:cNvSpPr>
          <p:nvPr>
            <p:ph idx="1"/>
          </p:nvPr>
        </p:nvSpPr>
        <p:spPr/>
        <p:txBody>
          <a:bodyPr/>
          <a:lstStyle/>
          <a:p>
            <a:pPr marL="114300" indent="0">
              <a:buNone/>
            </a:pPr>
            <a:br>
              <a:rPr lang="en-US" dirty="0">
                <a:solidFill>
                  <a:srgbClr val="002060"/>
                </a:solidFill>
                <a:latin typeface="Times New Roman" panose="02020603050405020304" pitchFamily="18" charset="0"/>
                <a:cs typeface="Times New Roman" panose="02020603050405020304" pitchFamily="18" charset="0"/>
              </a:rPr>
            </a:br>
            <a:endParaRPr lang="en-US" dirty="0">
              <a:solidFill>
                <a:srgbClr val="002060"/>
              </a:solidFill>
              <a:latin typeface="Times New Roman" panose="02020603050405020304" pitchFamily="18" charset="0"/>
              <a:cs typeface="Times New Roman" panose="02020603050405020304" pitchFamily="18" charset="0"/>
            </a:endParaRPr>
          </a:p>
          <a:p>
            <a:pPr marL="114300" indent="0">
              <a:buNone/>
            </a:pPr>
            <a:endParaRPr lang="en-US" dirty="0">
              <a:solidFill>
                <a:srgbClr val="002060"/>
              </a:solidFill>
              <a:latin typeface="Times New Roman" panose="02020603050405020304" pitchFamily="18" charset="0"/>
              <a:cs typeface="Times New Roman" panose="02020603050405020304" pitchFamily="18" charset="0"/>
            </a:endParaRPr>
          </a:p>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Board members, their families, individually or through firms may be able to transact or contract with the County but not if the contracting department or agency is subject to regulation, oversight, management, policy setting, or authority of the board on which the person is a member.  </a:t>
            </a:r>
          </a:p>
        </p:txBody>
      </p:sp>
    </p:spTree>
    <p:extLst>
      <p:ext uri="{BB962C8B-B14F-4D97-AF65-F5344CB8AC3E}">
        <p14:creationId xmlns:p14="http://schemas.microsoft.com/office/powerpoint/2010/main" val="788827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5614" y="1714501"/>
            <a:ext cx="6643688" cy="1518046"/>
          </a:xfrm>
        </p:spPr>
        <p:txBody>
          <a:bodyPr/>
          <a:lstStyle/>
          <a:p>
            <a:r>
              <a:rPr lang="en-PH" dirty="0"/>
              <a:t>Introduction &amp; Overview of </a:t>
            </a:r>
            <a:br>
              <a:rPr lang="en-PH" dirty="0"/>
            </a:br>
            <a:r>
              <a:rPr lang="en-PH" dirty="0"/>
              <a:t>the role of the City Attorney</a:t>
            </a:r>
          </a:p>
        </p:txBody>
      </p:sp>
      <p:sp>
        <p:nvSpPr>
          <p:cNvPr id="3" name="Text Placeholder 2"/>
          <p:cNvSpPr>
            <a:spLocks noGrp="1"/>
          </p:cNvSpPr>
          <p:nvPr>
            <p:ph type="body" sz="quarter" idx="10"/>
          </p:nvPr>
        </p:nvSpPr>
        <p:spPr/>
        <p:txBody>
          <a:bodyPr/>
          <a:lstStyle/>
          <a:p>
            <a:pPr marL="0" indent="0" algn="ctr">
              <a:buNone/>
            </a:pPr>
            <a:r>
              <a:rPr lang="en-US" dirty="0"/>
              <a:t>Cristina M. Suárez</a:t>
            </a:r>
          </a:p>
          <a:p>
            <a:pPr marL="0" indent="0" algn="ctr">
              <a:buNone/>
            </a:pPr>
            <a:r>
              <a:rPr lang="en-US" dirty="0"/>
              <a:t>City Attorney</a:t>
            </a:r>
            <a:endParaRPr lang="en-PH" dirty="0"/>
          </a:p>
        </p:txBody>
      </p:sp>
    </p:spTree>
    <p:extLst>
      <p:ext uri="{BB962C8B-B14F-4D97-AF65-F5344CB8AC3E}">
        <p14:creationId xmlns:p14="http://schemas.microsoft.com/office/powerpoint/2010/main" val="305035055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none" dirty="0">
                <a:solidFill>
                  <a:srgbClr val="002060"/>
                </a:solidFill>
                <a:latin typeface="Times New Roman" panose="02020603050405020304" pitchFamily="18" charset="0"/>
                <a:cs typeface="Times New Roman" panose="02020603050405020304" pitchFamily="18" charset="0"/>
              </a:rPr>
              <a:t>Prohibited Investments</a:t>
            </a:r>
            <a:br>
              <a:rPr lang="en-US" dirty="0">
                <a:solidFill>
                  <a:srgbClr val="002060"/>
                </a:solidFill>
                <a:latin typeface="Times New Roman" panose="02020603050405020304" pitchFamily="18" charset="0"/>
                <a:cs typeface="Times New Roman" panose="02020603050405020304" pitchFamily="18" charset="0"/>
              </a:rPr>
            </a:br>
            <a:r>
              <a:rPr lang="en-US" sz="3100" cap="none" dirty="0">
                <a:solidFill>
                  <a:srgbClr val="002060"/>
                </a:solidFill>
                <a:latin typeface="Times New Roman" panose="02020603050405020304" pitchFamily="18" charset="0"/>
                <a:cs typeface="Times New Roman" panose="02020603050405020304" pitchFamily="18" charset="0"/>
              </a:rPr>
              <a:t>Miami-Dade Ethics Code, Sec. 2-11.1 </a:t>
            </a:r>
            <a:r>
              <a:rPr lang="en-US" sz="3100" dirty="0">
                <a:solidFill>
                  <a:srgbClr val="002060"/>
                </a:solidFill>
                <a:latin typeface="Times New Roman" panose="02020603050405020304" pitchFamily="18" charset="0"/>
                <a:cs typeface="Times New Roman" panose="02020603050405020304" pitchFamily="18" charset="0"/>
              </a:rPr>
              <a:t>(</a:t>
            </a:r>
            <a:r>
              <a:rPr lang="en-US" sz="3100" cap="none" dirty="0">
                <a:solidFill>
                  <a:srgbClr val="002060"/>
                </a:solidFill>
                <a:latin typeface="Times New Roman" panose="02020603050405020304" pitchFamily="18" charset="0"/>
                <a:cs typeface="Times New Roman" panose="02020603050405020304" pitchFamily="18" charset="0"/>
              </a:rPr>
              <a:t>l</a:t>
            </a:r>
            <a:r>
              <a:rPr lang="en-US" sz="3100" dirty="0">
                <a:solidFill>
                  <a:srgbClr val="002060"/>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p:txBody>
          <a:bodyPr/>
          <a:lstStyle/>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No local board member or immediate family member shall have personal investments in any enterprise, either himself, herself or through a member of his or her immediate family, which </a:t>
            </a:r>
            <a:r>
              <a:rPr lang="en-US" b="1" dirty="0">
                <a:solidFill>
                  <a:srgbClr val="002060"/>
                </a:solidFill>
                <a:latin typeface="Times New Roman" panose="02020603050405020304" pitchFamily="18" charset="0"/>
                <a:cs typeface="Times New Roman" panose="02020603050405020304" pitchFamily="18" charset="0"/>
              </a:rPr>
              <a:t>will create a substantial conflict between his or her private interests and the public interest.</a:t>
            </a:r>
          </a:p>
          <a:p>
            <a:pPr lvl="1"/>
            <a:endParaRPr lang="en-US" dirty="0"/>
          </a:p>
          <a:p>
            <a:pPr lvl="1"/>
            <a:endParaRPr lang="en-US" dirty="0"/>
          </a:p>
          <a:p>
            <a:pPr marL="457200" lvl="1" indent="0">
              <a:buNone/>
            </a:pPr>
            <a:endParaRPr lang="en-US" dirty="0"/>
          </a:p>
        </p:txBody>
      </p:sp>
      <p:pic>
        <p:nvPicPr>
          <p:cNvPr id="5" name="Picture 4" descr="C:\Users\Centori\AppData\Local\Microsoft\Windows\Temporary Internet Files\Content.IE5\MB50YJ73\MC90024035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4191000"/>
            <a:ext cx="3352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840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none" dirty="0">
                <a:solidFill>
                  <a:srgbClr val="002060"/>
                </a:solidFill>
                <a:latin typeface="Times New Roman" panose="02020603050405020304" pitchFamily="18" charset="0"/>
                <a:cs typeface="Times New Roman" panose="02020603050405020304" pitchFamily="18" charset="0"/>
              </a:rPr>
              <a:t>Acquiring financial interest </a:t>
            </a:r>
            <a:br>
              <a:rPr lang="en-US" dirty="0">
                <a:solidFill>
                  <a:srgbClr val="002060"/>
                </a:solidFill>
                <a:latin typeface="Times New Roman" panose="02020603050405020304" pitchFamily="18" charset="0"/>
                <a:cs typeface="Times New Roman" panose="02020603050405020304" pitchFamily="18" charset="0"/>
              </a:rPr>
            </a:br>
            <a:r>
              <a:rPr lang="en-US" sz="3100" cap="none" dirty="0">
                <a:solidFill>
                  <a:srgbClr val="002060"/>
                </a:solidFill>
                <a:latin typeface="Times New Roman" panose="02020603050405020304" pitchFamily="18" charset="0"/>
                <a:cs typeface="Times New Roman" panose="02020603050405020304" pitchFamily="18" charset="0"/>
              </a:rPr>
              <a:t>Miami-Dade Ethics Code, Sec. </a:t>
            </a:r>
            <a:r>
              <a:rPr lang="en-US" sz="3100" dirty="0">
                <a:solidFill>
                  <a:srgbClr val="002060"/>
                </a:solidFill>
                <a:latin typeface="Times New Roman" panose="02020603050405020304" pitchFamily="18" charset="0"/>
                <a:cs typeface="Times New Roman" panose="02020603050405020304" pitchFamily="18" charset="0"/>
              </a:rPr>
              <a:t>2-11(</a:t>
            </a:r>
            <a:r>
              <a:rPr lang="en-US" sz="3100" cap="none" dirty="0">
                <a:solidFill>
                  <a:srgbClr val="002060"/>
                </a:solidFill>
                <a:latin typeface="Times New Roman" panose="02020603050405020304" pitchFamily="18" charset="0"/>
                <a:cs typeface="Times New Roman" panose="02020603050405020304" pitchFamily="18" charset="0"/>
              </a:rPr>
              <a:t>o</a:t>
            </a:r>
            <a:r>
              <a:rPr lang="en-US" sz="3100" dirty="0">
                <a:solidFill>
                  <a:srgbClr val="002060"/>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p:txBody>
          <a:bodyPr/>
          <a:lstStyle/>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No board member shall acquire a financial interest in a project, business entity or property at a time when he or she </a:t>
            </a:r>
            <a:r>
              <a:rPr lang="en-US" b="1" u="sng" dirty="0">
                <a:solidFill>
                  <a:srgbClr val="002060"/>
                </a:solidFill>
                <a:latin typeface="Times New Roman" panose="02020603050405020304" pitchFamily="18" charset="0"/>
                <a:cs typeface="Times New Roman" panose="02020603050405020304" pitchFamily="18" charset="0"/>
              </a:rPr>
              <a:t>believes or has reason to believe</a:t>
            </a:r>
            <a:r>
              <a:rPr lang="en-US" b="1" dirty="0">
                <a:solidFill>
                  <a:srgbClr val="002060"/>
                </a:solidFill>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that the said financial interest will be directly affected by his or her official actions or by official actions by the municipality of which he or she is an official, officer, employee or contract staff.</a:t>
            </a:r>
          </a:p>
          <a:p>
            <a:endParaRPr lang="en-US" dirty="0"/>
          </a:p>
          <a:p>
            <a:endParaRPr lang="en-US" dirty="0"/>
          </a:p>
          <a:p>
            <a:pPr lvl="1"/>
            <a:endParaRPr lang="en-US" dirty="0"/>
          </a:p>
          <a:p>
            <a:pPr marL="457200" lvl="1" indent="0">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343401"/>
            <a:ext cx="2857500" cy="192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119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br>
              <a:rPr lang="en-US" sz="3600" b="1" dirty="0"/>
            </a:br>
            <a:br>
              <a:rPr lang="en-US" sz="3600" b="1" dirty="0"/>
            </a:br>
            <a:r>
              <a:rPr lang="en-US" sz="3000" b="1" cap="none" dirty="0">
                <a:solidFill>
                  <a:srgbClr val="002060"/>
                </a:solidFill>
                <a:latin typeface="Times New Roman" panose="02020603050405020304" pitchFamily="18" charset="0"/>
                <a:cs typeface="Times New Roman" panose="02020603050405020304" pitchFamily="18" charset="0"/>
              </a:rPr>
              <a:t>Prohibition on Recommending Professional Services</a:t>
            </a:r>
            <a:br>
              <a:rPr lang="en-US" sz="3300" b="1" dirty="0">
                <a:solidFill>
                  <a:srgbClr val="002060"/>
                </a:solidFill>
                <a:latin typeface="Times New Roman" panose="02020603050405020304" pitchFamily="18" charset="0"/>
                <a:cs typeface="Times New Roman" panose="02020603050405020304" pitchFamily="18" charset="0"/>
              </a:rPr>
            </a:br>
            <a:r>
              <a:rPr lang="en-US" sz="2700" cap="none" dirty="0">
                <a:solidFill>
                  <a:srgbClr val="002060"/>
                </a:solidFill>
                <a:latin typeface="Times New Roman" panose="02020603050405020304" pitchFamily="18" charset="0"/>
                <a:cs typeface="Times New Roman" panose="02020603050405020304" pitchFamily="18" charset="0"/>
              </a:rPr>
              <a:t>Miami-Dade Ethics Code</a:t>
            </a:r>
            <a:r>
              <a:rPr lang="en-US" sz="2700" kern="0" dirty="0">
                <a:solidFill>
                  <a:srgbClr val="002060"/>
                </a:solidFill>
                <a:latin typeface="Times New Roman" panose="02020603050405020304" pitchFamily="18" charset="0"/>
                <a:cs typeface="Times New Roman" panose="02020603050405020304" pitchFamily="18" charset="0"/>
              </a:rPr>
              <a:t>, </a:t>
            </a:r>
            <a:r>
              <a:rPr lang="en-US" sz="2700" kern="0" cap="none" dirty="0">
                <a:solidFill>
                  <a:srgbClr val="002060"/>
                </a:solidFill>
                <a:latin typeface="Times New Roman" panose="02020603050405020304" pitchFamily="18" charset="0"/>
                <a:cs typeface="Times New Roman" panose="02020603050405020304" pitchFamily="18" charset="0"/>
              </a:rPr>
              <a:t>Sec.</a:t>
            </a:r>
            <a:r>
              <a:rPr lang="en-US" sz="2700" kern="0" dirty="0">
                <a:solidFill>
                  <a:srgbClr val="002060"/>
                </a:solidFill>
                <a:latin typeface="Times New Roman" panose="02020603050405020304" pitchFamily="18" charset="0"/>
                <a:cs typeface="Times New Roman" panose="02020603050405020304" pitchFamily="18" charset="0"/>
              </a:rPr>
              <a:t> </a:t>
            </a:r>
            <a:r>
              <a:rPr lang="en-US" sz="2700" kern="0" cap="none" dirty="0">
                <a:solidFill>
                  <a:srgbClr val="002060"/>
                </a:solidFill>
                <a:latin typeface="Times New Roman" panose="02020603050405020304" pitchFamily="18" charset="0"/>
                <a:cs typeface="Times New Roman" panose="02020603050405020304" pitchFamily="18" charset="0"/>
              </a:rPr>
              <a:t>2-11.1</a:t>
            </a:r>
            <a:r>
              <a:rPr lang="en-US" sz="2700" cap="none" dirty="0">
                <a:solidFill>
                  <a:srgbClr val="002060"/>
                </a:solidFill>
                <a:latin typeface="Times New Roman" panose="02020603050405020304" pitchFamily="18" charset="0"/>
                <a:cs typeface="Times New Roman" panose="02020603050405020304" pitchFamily="18" charset="0"/>
              </a:rPr>
              <a:t>(p</a:t>
            </a:r>
            <a:r>
              <a:rPr lang="en-US" sz="2700" dirty="0">
                <a:solidFill>
                  <a:srgbClr val="002060"/>
                </a:solidFill>
                <a:latin typeface="Times New Roman" panose="02020603050405020304" pitchFamily="18" charset="0"/>
                <a:cs typeface="Times New Roman" panose="02020603050405020304" pitchFamily="18" charset="0"/>
              </a:rPr>
              <a:t>)</a:t>
            </a:r>
            <a:br>
              <a:rPr lang="en-US" sz="2700" dirty="0">
                <a:solidFill>
                  <a:schemeClr val="accent1"/>
                </a:solidFill>
                <a:latin typeface="Times New Roman" panose="02020603050405020304" pitchFamily="18" charset="0"/>
                <a:cs typeface="Times New Roman" panose="02020603050405020304" pitchFamily="18" charset="0"/>
              </a:rPr>
            </a:br>
            <a:br>
              <a:rPr lang="en-US" sz="3600" dirty="0">
                <a:solidFill>
                  <a:schemeClr val="accent2"/>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52600" y="1752600"/>
            <a:ext cx="8534400" cy="4572000"/>
          </a:xfrm>
        </p:spPr>
        <p:txBody>
          <a:bodyPr>
            <a:normAutofit lnSpcReduction="10000"/>
          </a:bodyPr>
          <a:lstStyle/>
          <a:p>
            <a:pPr>
              <a:lnSpc>
                <a:spcPct val="80000"/>
              </a:lnSpc>
            </a:pPr>
            <a:endParaRPr lang="en-US" sz="1400" dirty="0">
              <a:solidFill>
                <a:schemeClr val="accent2"/>
              </a:solidFill>
            </a:endParaRPr>
          </a:p>
          <a:p>
            <a:pPr marL="800100" lvl="1" indent="-342900" algn="just"/>
            <a:r>
              <a:rPr lang="en-US" sz="2600" dirty="0">
                <a:solidFill>
                  <a:srgbClr val="002060"/>
                </a:solidFill>
                <a:latin typeface="Times New Roman" panose="02020603050405020304" pitchFamily="18" charset="0"/>
                <a:cs typeface="Times New Roman" panose="02020603050405020304" pitchFamily="18" charset="0"/>
              </a:rPr>
              <a:t>No board member may recommend the services of any lawyer or law firm, architect or architectural firm, public relations firm, or any other person or firm, professional or otherwise to assist in any transaction involving the municipality or any of its agencies.</a:t>
            </a:r>
          </a:p>
          <a:p>
            <a:pPr marL="1028700" lvl="1" indent="-571500" algn="just"/>
            <a:r>
              <a:rPr lang="en-US" sz="2600" i="1" dirty="0">
                <a:solidFill>
                  <a:srgbClr val="002060"/>
                </a:solidFill>
                <a:latin typeface="Times New Roman" panose="02020603050405020304" pitchFamily="18" charset="0"/>
                <a:cs typeface="Times New Roman" panose="02020603050405020304" pitchFamily="18" charset="0"/>
              </a:rPr>
              <a:t>Such recommendation </a:t>
            </a:r>
            <a:r>
              <a:rPr lang="en-US" sz="2600" b="1" i="1" u="sng" dirty="0">
                <a:solidFill>
                  <a:srgbClr val="002060"/>
                </a:solidFill>
                <a:latin typeface="Times New Roman" panose="02020603050405020304" pitchFamily="18" charset="0"/>
                <a:cs typeface="Times New Roman" panose="02020603050405020304" pitchFamily="18" charset="0"/>
              </a:rPr>
              <a:t>may</a:t>
            </a:r>
            <a:r>
              <a:rPr lang="en-US" sz="2600" i="1" dirty="0">
                <a:solidFill>
                  <a:srgbClr val="002060"/>
                </a:solidFill>
                <a:latin typeface="Times New Roman" panose="02020603050405020304" pitchFamily="18" charset="0"/>
                <a:cs typeface="Times New Roman" panose="02020603050405020304" pitchFamily="18" charset="0"/>
              </a:rPr>
              <a:t> be properly made</a:t>
            </a:r>
            <a:r>
              <a:rPr lang="en-US" sz="3600" i="1" dirty="0">
                <a:solidFill>
                  <a:srgbClr val="002060"/>
                </a:solidFill>
                <a:latin typeface="Times New Roman" panose="02020603050405020304" pitchFamily="18" charset="0"/>
                <a:cs typeface="Times New Roman" panose="02020603050405020304" pitchFamily="18" charset="0"/>
              </a:rPr>
              <a:t>:</a:t>
            </a:r>
          </a:p>
          <a:p>
            <a:pPr marL="731520" lvl="2" indent="0" algn="just">
              <a:buNone/>
            </a:pPr>
            <a:endParaRPr lang="en-US" sz="1200" dirty="0">
              <a:solidFill>
                <a:srgbClr val="002060"/>
              </a:solidFill>
              <a:latin typeface="Times New Roman" panose="02020603050405020304" pitchFamily="18" charset="0"/>
              <a:cs typeface="Times New Roman" panose="02020603050405020304" pitchFamily="18" charset="0"/>
            </a:endParaRPr>
          </a:p>
          <a:p>
            <a:pPr marL="731520" lvl="2" indent="0" algn="just">
              <a:buNone/>
            </a:pPr>
            <a:r>
              <a:rPr lang="en-US" sz="2600" dirty="0">
                <a:solidFill>
                  <a:srgbClr val="002060"/>
                </a:solidFill>
                <a:latin typeface="Times New Roman" panose="02020603050405020304" pitchFamily="18" charset="0"/>
                <a:cs typeface="Times New Roman" panose="02020603050405020304" pitchFamily="18" charset="0"/>
              </a:rPr>
              <a:t>1) when required to be made by the duties of office, and</a:t>
            </a:r>
          </a:p>
          <a:p>
            <a:pPr marL="731520" lvl="2" indent="0" algn="just">
              <a:buNone/>
            </a:pPr>
            <a:r>
              <a:rPr lang="en-US" sz="2600" dirty="0">
                <a:solidFill>
                  <a:srgbClr val="002060"/>
                </a:solidFill>
                <a:latin typeface="Times New Roman" panose="02020603050405020304" pitchFamily="18" charset="0"/>
                <a:cs typeface="Times New Roman" panose="02020603050405020304" pitchFamily="18" charset="0"/>
              </a:rPr>
              <a:t>2) when noticed in advance at a public meeting attended </a:t>
            </a:r>
          </a:p>
          <a:p>
            <a:pPr marL="731520" lvl="2" indent="0" algn="just">
              <a:buNone/>
            </a:pPr>
            <a:r>
              <a:rPr lang="en-US" sz="2600" dirty="0">
                <a:solidFill>
                  <a:srgbClr val="002060"/>
                </a:solidFill>
                <a:latin typeface="Times New Roman" panose="02020603050405020304" pitchFamily="18" charset="0"/>
                <a:cs typeface="Times New Roman" panose="02020603050405020304" pitchFamily="18" charset="0"/>
              </a:rPr>
              <a:t>    by other municipal officials, officers, or employees.</a:t>
            </a:r>
          </a:p>
          <a:p>
            <a:pPr marL="731520" lvl="2" indent="0">
              <a:buNone/>
            </a:pPr>
            <a:r>
              <a:rPr lang="en-US" sz="2600" dirty="0">
                <a:solidFill>
                  <a:schemeClr val="accent1">
                    <a:lumMod val="75000"/>
                  </a:schemeClr>
                </a:solidFill>
                <a:latin typeface="Times New Roman" panose="02020603050405020304" pitchFamily="18" charset="0"/>
                <a:cs typeface="Times New Roman" panose="02020603050405020304" pitchFamily="18" charset="0"/>
              </a:rPr>
              <a:t>     </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68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9E29-F1F0-4A39-9DEC-8B233E81D318}"/>
              </a:ext>
            </a:extLst>
          </p:cNvPr>
          <p:cNvSpPr>
            <a:spLocks noGrp="1"/>
          </p:cNvSpPr>
          <p:nvPr>
            <p:ph type="title"/>
          </p:nvPr>
        </p:nvSpPr>
        <p:spPr/>
        <p:txBody>
          <a:bodyPr>
            <a:normAutofit/>
          </a:bodyPr>
          <a:lstStyle/>
          <a:p>
            <a:pPr algn="ctr"/>
            <a:r>
              <a:rPr lang="en-US" b="1" cap="none" dirty="0">
                <a:solidFill>
                  <a:srgbClr val="002060"/>
                </a:solidFill>
                <a:latin typeface="Times New Roman" panose="02020603050405020304" pitchFamily="18" charset="0"/>
                <a:cs typeface="Times New Roman" panose="02020603050405020304" pitchFamily="18" charset="0"/>
              </a:rPr>
              <a:t>Compulsory Disclosure</a:t>
            </a:r>
            <a:br>
              <a:rPr lang="en-US" cap="none" dirty="0">
                <a:solidFill>
                  <a:srgbClr val="002060"/>
                </a:solidFill>
                <a:latin typeface="Times New Roman" panose="02020603050405020304" pitchFamily="18" charset="0"/>
                <a:cs typeface="Times New Roman" panose="02020603050405020304" pitchFamily="18" charset="0"/>
              </a:rPr>
            </a:br>
            <a:r>
              <a:rPr lang="en-US" cap="none" dirty="0">
                <a:solidFill>
                  <a:srgbClr val="002060"/>
                </a:solidFill>
                <a:latin typeface="Times New Roman" panose="02020603050405020304" pitchFamily="18" charset="0"/>
                <a:cs typeface="Times New Roman" panose="02020603050405020304" pitchFamily="18" charset="0"/>
              </a:rPr>
              <a:t>Miami-Dade Ethics Code, Section 2-11.1(f)</a:t>
            </a:r>
          </a:p>
        </p:txBody>
      </p:sp>
      <p:sp>
        <p:nvSpPr>
          <p:cNvPr id="3" name="Content Placeholder 2">
            <a:extLst>
              <a:ext uri="{FF2B5EF4-FFF2-40B4-BE49-F238E27FC236}">
                <a16:creationId xmlns:a16="http://schemas.microsoft.com/office/drawing/2014/main" id="{86B6D08A-5CB5-4ED8-AD59-FE2CA350DAB4}"/>
              </a:ext>
            </a:extLst>
          </p:cNvPr>
          <p:cNvSpPr>
            <a:spLocks noGrp="1"/>
          </p:cNvSpPr>
          <p:nvPr>
            <p:ph idx="1"/>
          </p:nvPr>
        </p:nvSpPr>
        <p:spPr/>
        <p:txBody>
          <a:bodyPr/>
          <a:lstStyle/>
          <a:p>
            <a:endParaRPr lang="en-US" dirty="0">
              <a:latin typeface="Times New Roman" panose="02020603050405020304" pitchFamily="18" charset="0"/>
              <a:cs typeface="Times New Roman" panose="02020603050405020304" pitchFamily="18" charset="0"/>
            </a:endParaRPr>
          </a:p>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Any board member whose immediate family member is employed or has a financial interest in a firm or business entity that has substantial business commitments to or from the County or any County agency or is subject to direct regulation by the County or a County agency, must file a sworn statement disclosing the employment with the Clerk of the Board.</a:t>
            </a:r>
          </a:p>
        </p:txBody>
      </p:sp>
    </p:spTree>
    <p:extLst>
      <p:ext uri="{BB962C8B-B14F-4D97-AF65-F5344CB8AC3E}">
        <p14:creationId xmlns:p14="http://schemas.microsoft.com/office/powerpoint/2010/main" val="3007572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1CEFA2-B93A-4F1E-A3C6-0F77374EA793}"/>
              </a:ext>
            </a:extLst>
          </p:cNvPr>
          <p:cNvSpPr>
            <a:spLocks noGrp="1"/>
          </p:cNvSpPr>
          <p:nvPr>
            <p:ph type="title"/>
          </p:nvPr>
        </p:nvSpPr>
        <p:spPr>
          <a:xfrm>
            <a:off x="831850" y="1709738"/>
            <a:ext cx="10515600" cy="1278391"/>
          </a:xfrm>
        </p:spPr>
        <p:txBody>
          <a:bodyPr/>
          <a:lstStyle/>
          <a:p>
            <a:pPr algn="ctr"/>
            <a:r>
              <a:rPr lang="en-US" b="1" cap="none" dirty="0">
                <a:solidFill>
                  <a:srgbClr val="002060"/>
                </a:solidFill>
                <a:latin typeface="Times New Roman" panose="02020603050405020304" pitchFamily="18" charset="0"/>
                <a:cs typeface="Times New Roman" panose="02020603050405020304" pitchFamily="18" charset="0"/>
              </a:rPr>
              <a:t>Outside Employment  </a:t>
            </a:r>
          </a:p>
        </p:txBody>
      </p:sp>
    </p:spTree>
    <p:extLst>
      <p:ext uri="{BB962C8B-B14F-4D97-AF65-F5344CB8AC3E}">
        <p14:creationId xmlns:p14="http://schemas.microsoft.com/office/powerpoint/2010/main" val="1309816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75" y="228600"/>
            <a:ext cx="8991600" cy="1371600"/>
          </a:xfrm>
        </p:spPr>
        <p:txBody>
          <a:bodyPr>
            <a:normAutofit fontScale="90000"/>
          </a:bodyPr>
          <a:lstStyle/>
          <a:p>
            <a:pPr lvl="0"/>
            <a:br>
              <a:rPr lang="en-US" sz="3600" b="1" dirty="0"/>
            </a:br>
            <a:r>
              <a:rPr lang="en-US" sz="2700" b="1" cap="none" dirty="0">
                <a:solidFill>
                  <a:srgbClr val="002060"/>
                </a:solidFill>
                <a:latin typeface="Times New Roman" panose="02020603050405020304" pitchFamily="18" charset="0"/>
                <a:cs typeface="Times New Roman" panose="02020603050405020304" pitchFamily="18" charset="0"/>
              </a:rPr>
              <a:t>Prohibition on Conflicting Employment</a:t>
            </a:r>
            <a:br>
              <a:rPr lang="en-US" sz="3100" dirty="0">
                <a:solidFill>
                  <a:srgbClr val="002060"/>
                </a:solidFill>
                <a:latin typeface="Times New Roman" panose="02020603050405020304" pitchFamily="18" charset="0"/>
                <a:cs typeface="Times New Roman" panose="02020603050405020304" pitchFamily="18" charset="0"/>
              </a:rPr>
            </a:br>
            <a:r>
              <a:rPr lang="en-US" sz="2700" kern="0" dirty="0">
                <a:solidFill>
                  <a:srgbClr val="002060"/>
                </a:solidFill>
                <a:latin typeface="Times New Roman" panose="02020603050405020304" pitchFamily="18" charset="0"/>
                <a:cs typeface="Times New Roman" panose="02020603050405020304" pitchFamily="18" charset="0"/>
              </a:rPr>
              <a:t>M</a:t>
            </a:r>
            <a:r>
              <a:rPr lang="en-US" sz="2700" kern="0" cap="none" dirty="0">
                <a:solidFill>
                  <a:srgbClr val="002060"/>
                </a:solidFill>
                <a:latin typeface="Times New Roman" panose="02020603050405020304" pitchFamily="18" charset="0"/>
                <a:cs typeface="Times New Roman" panose="02020603050405020304" pitchFamily="18" charset="0"/>
              </a:rPr>
              <a:t>iami</a:t>
            </a:r>
            <a:r>
              <a:rPr lang="en-US" sz="2700" kern="0" dirty="0">
                <a:solidFill>
                  <a:srgbClr val="002060"/>
                </a:solidFill>
                <a:latin typeface="Times New Roman" panose="02020603050405020304" pitchFamily="18" charset="0"/>
                <a:cs typeface="Times New Roman" panose="02020603050405020304" pitchFamily="18" charset="0"/>
              </a:rPr>
              <a:t>-D</a:t>
            </a:r>
            <a:r>
              <a:rPr lang="en-US" sz="2700" kern="0" cap="none" dirty="0">
                <a:solidFill>
                  <a:srgbClr val="002060"/>
                </a:solidFill>
                <a:latin typeface="Times New Roman" panose="02020603050405020304" pitchFamily="18" charset="0"/>
                <a:cs typeface="Times New Roman" panose="02020603050405020304" pitchFamily="18" charset="0"/>
              </a:rPr>
              <a:t>ade</a:t>
            </a:r>
            <a:r>
              <a:rPr lang="en-US" sz="2700" kern="0" dirty="0">
                <a:solidFill>
                  <a:srgbClr val="002060"/>
                </a:solidFill>
                <a:latin typeface="Times New Roman" panose="02020603050405020304" pitchFamily="18" charset="0"/>
                <a:cs typeface="Times New Roman" panose="02020603050405020304" pitchFamily="18" charset="0"/>
              </a:rPr>
              <a:t> </a:t>
            </a:r>
            <a:r>
              <a:rPr lang="en-US" sz="2700" kern="0" cap="none" dirty="0">
                <a:solidFill>
                  <a:srgbClr val="002060"/>
                </a:solidFill>
                <a:latin typeface="Times New Roman" panose="02020603050405020304" pitchFamily="18" charset="0"/>
                <a:cs typeface="Times New Roman" panose="02020603050405020304" pitchFamily="18" charset="0"/>
              </a:rPr>
              <a:t>Ethics</a:t>
            </a:r>
            <a:r>
              <a:rPr lang="en-US" sz="2700" kern="0" dirty="0">
                <a:solidFill>
                  <a:srgbClr val="002060"/>
                </a:solidFill>
                <a:latin typeface="Times New Roman" panose="02020603050405020304" pitchFamily="18" charset="0"/>
                <a:cs typeface="Times New Roman" panose="02020603050405020304" pitchFamily="18" charset="0"/>
              </a:rPr>
              <a:t> C</a:t>
            </a:r>
            <a:r>
              <a:rPr lang="en-US" sz="2700" kern="0" cap="none" dirty="0">
                <a:solidFill>
                  <a:srgbClr val="002060"/>
                </a:solidFill>
                <a:latin typeface="Times New Roman" panose="02020603050405020304" pitchFamily="18" charset="0"/>
                <a:cs typeface="Times New Roman" panose="02020603050405020304" pitchFamily="18" charset="0"/>
              </a:rPr>
              <a:t>ode</a:t>
            </a:r>
            <a:r>
              <a:rPr lang="en-US" sz="2700" kern="0" dirty="0">
                <a:solidFill>
                  <a:srgbClr val="002060"/>
                </a:solidFill>
                <a:latin typeface="Times New Roman" panose="02020603050405020304" pitchFamily="18" charset="0"/>
                <a:cs typeface="Times New Roman" panose="02020603050405020304" pitchFamily="18" charset="0"/>
              </a:rPr>
              <a:t>, S</a:t>
            </a:r>
            <a:r>
              <a:rPr lang="en-US" sz="2700" kern="0" cap="none" dirty="0">
                <a:solidFill>
                  <a:srgbClr val="002060"/>
                </a:solidFill>
                <a:latin typeface="Times New Roman" panose="02020603050405020304" pitchFamily="18" charset="0"/>
                <a:cs typeface="Times New Roman" panose="02020603050405020304" pitchFamily="18" charset="0"/>
              </a:rPr>
              <a:t>ec.</a:t>
            </a:r>
            <a:r>
              <a:rPr lang="en-US" sz="2700" kern="0" dirty="0">
                <a:solidFill>
                  <a:srgbClr val="002060"/>
                </a:solidFill>
                <a:latin typeface="Times New Roman" panose="02020603050405020304" pitchFamily="18" charset="0"/>
                <a:cs typeface="Times New Roman" panose="02020603050405020304" pitchFamily="18" charset="0"/>
              </a:rPr>
              <a:t> </a:t>
            </a:r>
            <a:r>
              <a:rPr lang="en-US" sz="2700" kern="0" cap="none" dirty="0">
                <a:solidFill>
                  <a:srgbClr val="002060"/>
                </a:solidFill>
                <a:latin typeface="Times New Roman" panose="02020603050405020304" pitchFamily="18" charset="0"/>
                <a:cs typeface="Times New Roman" panose="02020603050405020304" pitchFamily="18" charset="0"/>
              </a:rPr>
              <a:t>2-11.1</a:t>
            </a:r>
            <a:r>
              <a:rPr lang="en-US" sz="2700" cap="none" dirty="0">
                <a:solidFill>
                  <a:srgbClr val="002060"/>
                </a:solidFill>
                <a:latin typeface="Times New Roman" panose="02020603050405020304" pitchFamily="18" charset="0"/>
                <a:cs typeface="Times New Roman" panose="02020603050405020304" pitchFamily="18" charset="0"/>
              </a:rPr>
              <a:t>(j</a:t>
            </a:r>
            <a:r>
              <a:rPr lang="en-US" sz="2700" dirty="0">
                <a:solidFill>
                  <a:srgbClr val="002060"/>
                </a:solidFill>
                <a:latin typeface="Times New Roman" panose="02020603050405020304" pitchFamily="18" charset="0"/>
                <a:cs typeface="Times New Roman" panose="02020603050405020304" pitchFamily="18" charset="0"/>
              </a:rPr>
              <a:t>)</a:t>
            </a:r>
            <a:br>
              <a:rPr lang="en-US" sz="2700" dirty="0">
                <a:solidFill>
                  <a:srgbClr val="002060"/>
                </a:solidFill>
                <a:latin typeface="Times New Roman" panose="02020603050405020304" pitchFamily="18" charset="0"/>
                <a:cs typeface="Times New Roman" panose="02020603050405020304" pitchFamily="18" charset="0"/>
              </a:rPr>
            </a:br>
            <a:endParaRPr lang="en-US" sz="27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81200" y="1600201"/>
            <a:ext cx="8229600" cy="4373563"/>
          </a:xfrm>
        </p:spPr>
        <p:txBody>
          <a:bodyPr>
            <a:normAutofit/>
          </a:bodyPr>
          <a:lstStyle/>
          <a:p>
            <a:pPr>
              <a:lnSpc>
                <a:spcPct val="80000"/>
              </a:lnSpc>
              <a:buNone/>
            </a:pPr>
            <a:endParaRPr lang="en-US" sz="1400" dirty="0">
              <a:solidFill>
                <a:schemeClr val="accent2"/>
              </a:solidFill>
            </a:endParaRPr>
          </a:p>
          <a:p>
            <a:pPr marL="114300" indent="0">
              <a:buNone/>
            </a:pP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No advisory board member may:</a:t>
            </a:r>
          </a:p>
          <a:p>
            <a:pPr marL="114300" indent="0" algn="just">
              <a:buNone/>
            </a:pPr>
            <a:endParaRPr lang="en-US" dirty="0">
              <a:solidFill>
                <a:srgbClr val="002060"/>
              </a:solidFill>
              <a:latin typeface="Times New Roman" panose="02020603050405020304" pitchFamily="18" charset="0"/>
              <a:cs typeface="Times New Roman" panose="02020603050405020304" pitchFamily="18" charset="0"/>
            </a:endParaRPr>
          </a:p>
          <a:p>
            <a:pPr lvl="1" algn="just"/>
            <a:r>
              <a:rPr lang="en-US" sz="2400" dirty="0">
                <a:solidFill>
                  <a:srgbClr val="002060"/>
                </a:solidFill>
                <a:latin typeface="Times New Roman" panose="02020603050405020304" pitchFamily="18" charset="0"/>
                <a:cs typeface="Times New Roman" panose="02020603050405020304" pitchFamily="18" charset="0"/>
              </a:rPr>
              <a:t>Accept other employment; </a:t>
            </a:r>
          </a:p>
          <a:p>
            <a:pPr marL="411480" lvl="1" indent="0" algn="just">
              <a:buNone/>
            </a:pPr>
            <a:endParaRPr lang="en-US" sz="2400" dirty="0">
              <a:solidFill>
                <a:srgbClr val="002060"/>
              </a:solidFill>
              <a:latin typeface="Times New Roman" panose="02020603050405020304" pitchFamily="18" charset="0"/>
              <a:cs typeface="Times New Roman" panose="02020603050405020304" pitchFamily="18" charset="0"/>
            </a:endParaRPr>
          </a:p>
          <a:p>
            <a:pPr lvl="1" algn="just"/>
            <a:r>
              <a:rPr lang="en-US" sz="2400" dirty="0">
                <a:solidFill>
                  <a:srgbClr val="002060"/>
                </a:solidFill>
                <a:latin typeface="Times New Roman" panose="02020603050405020304" pitchFamily="18" charset="0"/>
                <a:cs typeface="Times New Roman" panose="02020603050405020304" pitchFamily="18" charset="0"/>
              </a:rPr>
              <a:t>Which would impair his or her independence of judgment; </a:t>
            </a:r>
          </a:p>
          <a:p>
            <a:pPr lvl="1" algn="just"/>
            <a:endParaRPr lang="en-US" sz="2400" dirty="0">
              <a:solidFill>
                <a:srgbClr val="002060"/>
              </a:solidFill>
              <a:latin typeface="Times New Roman" panose="02020603050405020304" pitchFamily="18" charset="0"/>
              <a:cs typeface="Times New Roman" panose="02020603050405020304" pitchFamily="18" charset="0"/>
            </a:endParaRPr>
          </a:p>
          <a:p>
            <a:pPr lvl="1" algn="just"/>
            <a:r>
              <a:rPr lang="en-US" sz="2400" dirty="0">
                <a:solidFill>
                  <a:srgbClr val="002060"/>
                </a:solidFill>
                <a:latin typeface="Times New Roman" panose="02020603050405020304" pitchFamily="18" charset="0"/>
                <a:cs typeface="Times New Roman" panose="02020603050405020304" pitchFamily="18" charset="0"/>
              </a:rPr>
              <a:t>In the performance of his or her public duties.</a:t>
            </a:r>
          </a:p>
          <a:p>
            <a:pPr lvl="1"/>
            <a:endParaRPr lang="en-US" sz="2400" dirty="0">
              <a:solidFill>
                <a:schemeClr val="accent1">
                  <a:lumMod val="75000"/>
                </a:schemeClr>
              </a:solidFill>
              <a:latin typeface="Times New Roman" panose="02020603050405020304" pitchFamily="18" charset="0"/>
              <a:cs typeface="Times New Roman" panose="02020603050405020304" pitchFamily="18" charset="0"/>
            </a:endParaRPr>
          </a:p>
          <a:p>
            <a:pPr marL="457200" lvl="1" indent="0">
              <a:buNone/>
            </a:pPr>
            <a:endParaRPr lang="en-US" dirty="0"/>
          </a:p>
        </p:txBody>
      </p:sp>
      <p:pic>
        <p:nvPicPr>
          <p:cNvPr id="5" name="Picture 5" descr="s2m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5775" y="1968500"/>
            <a:ext cx="2438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933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1"/>
            <a:ext cx="8260672" cy="1039427"/>
          </a:xfrm>
        </p:spPr>
        <p:txBody>
          <a:bodyPr>
            <a:normAutofit/>
          </a:bodyPr>
          <a:lstStyle/>
          <a:p>
            <a:r>
              <a:rPr lang="en-US" sz="2800" b="1" cap="none" dirty="0">
                <a:solidFill>
                  <a:srgbClr val="002060"/>
                </a:solidFill>
                <a:latin typeface="Times New Roman" panose="02020603050405020304" pitchFamily="18" charset="0"/>
                <a:cs typeface="Times New Roman" panose="02020603050405020304" pitchFamily="18" charset="0"/>
              </a:rPr>
              <a:t>Certain Appearances and Payment Prohibited</a:t>
            </a:r>
            <a:br>
              <a:rPr lang="en-US" sz="2400" dirty="0">
                <a:solidFill>
                  <a:srgbClr val="002060"/>
                </a:solidFill>
                <a:latin typeface="Times New Roman" panose="02020603050405020304" pitchFamily="18" charset="0"/>
                <a:cs typeface="Times New Roman" panose="02020603050405020304" pitchFamily="18" charset="0"/>
              </a:rPr>
            </a:br>
            <a:r>
              <a:rPr lang="en-US" sz="2400" cap="none" dirty="0">
                <a:solidFill>
                  <a:srgbClr val="002060"/>
                </a:solidFill>
                <a:latin typeface="Times New Roman" panose="02020603050405020304" pitchFamily="18" charset="0"/>
                <a:cs typeface="Times New Roman" panose="02020603050405020304" pitchFamily="18" charset="0"/>
              </a:rPr>
              <a:t>Miami-Dade Ethics Code, Sec. 2-11.1</a:t>
            </a:r>
            <a:r>
              <a:rPr lang="en-US" sz="2400" dirty="0">
                <a:solidFill>
                  <a:srgbClr val="002060"/>
                </a:solidFill>
                <a:latin typeface="Times New Roman" panose="02020603050405020304" pitchFamily="18" charset="0"/>
                <a:cs typeface="Times New Roman" panose="02020603050405020304" pitchFamily="18" charset="0"/>
              </a:rPr>
              <a:t>(</a:t>
            </a:r>
            <a:r>
              <a:rPr lang="en-US" sz="2400" cap="none" dirty="0">
                <a:solidFill>
                  <a:srgbClr val="002060"/>
                </a:solidFill>
                <a:latin typeface="Times New Roman" panose="02020603050405020304" pitchFamily="18" charset="0"/>
                <a:cs typeface="Times New Roman" panose="02020603050405020304" pitchFamily="18" charset="0"/>
              </a:rPr>
              <a:t>m</a:t>
            </a:r>
            <a:r>
              <a:rPr lang="en-US" sz="2400" dirty="0">
                <a:solidFill>
                  <a:srgbClr val="002060"/>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1981200" y="1752601"/>
            <a:ext cx="8229600" cy="4373563"/>
          </a:xfrm>
        </p:spPr>
        <p:txBody>
          <a:bodyPr>
            <a:normAutofit fontScale="92500" lnSpcReduction="20000"/>
          </a:bodyPr>
          <a:lstStyle/>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No local government elected official, or employee may: </a:t>
            </a:r>
          </a:p>
          <a:p>
            <a:pPr marL="114300" indent="0" algn="just">
              <a:buNone/>
            </a:pPr>
            <a:endParaRPr lang="en-US" sz="1700"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Appear before their municipal board or agency and make a presentation on behalf of a third person with respect to any decision,  or benefit sought by the third person. </a:t>
            </a:r>
          </a:p>
          <a:p>
            <a:pPr algn="just"/>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Receive compensation, directly or indirectly,  for services rendered to a third person in connection with some  benefit sought by the third person.</a:t>
            </a:r>
          </a:p>
          <a:p>
            <a:pPr algn="just"/>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Appear in any court or before any administrative tribunal as counsel or legal advisor to a party seeking legal relief from the municipality.</a:t>
            </a:r>
          </a:p>
          <a:p>
            <a:pPr marL="868680" lvl="1" indent="-457200">
              <a:buFont typeface="+mj-lt"/>
              <a:buAutoNum type="arabicParenR"/>
            </a:pPr>
            <a:endParaRPr lang="en-US" dirty="0">
              <a:latin typeface="Times New Roman" panose="02020603050405020304" pitchFamily="18" charset="0"/>
              <a:cs typeface="Times New Roman" panose="02020603050405020304" pitchFamily="18" charset="0"/>
            </a:endParaRPr>
          </a:p>
          <a:p>
            <a:pPr marL="457200" lvl="1" indent="0">
              <a:buNone/>
            </a:pPr>
            <a:endParaRPr lang="en-US" dirty="0"/>
          </a:p>
        </p:txBody>
      </p:sp>
    </p:spTree>
    <p:extLst>
      <p:ext uri="{BB962C8B-B14F-4D97-AF65-F5344CB8AC3E}">
        <p14:creationId xmlns:p14="http://schemas.microsoft.com/office/powerpoint/2010/main" val="1135139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8B2BF3-9682-4FBA-9FB9-53C444EB40FD}"/>
              </a:ext>
            </a:extLst>
          </p:cNvPr>
          <p:cNvSpPr>
            <a:spLocks noGrp="1"/>
          </p:cNvSpPr>
          <p:nvPr>
            <p:ph type="title"/>
          </p:nvPr>
        </p:nvSpPr>
        <p:spPr>
          <a:xfrm>
            <a:off x="838200" y="325781"/>
            <a:ext cx="10515600" cy="2852737"/>
          </a:xfrm>
        </p:spPr>
        <p:txBody>
          <a:bodyPr/>
          <a:lstStyle/>
          <a:p>
            <a:pPr algn="ctr"/>
            <a:r>
              <a:rPr lang="en-US" b="1" cap="none" dirty="0">
                <a:solidFill>
                  <a:srgbClr val="002060"/>
                </a:solidFill>
                <a:latin typeface="Times New Roman" panose="02020603050405020304" pitchFamily="18" charset="0"/>
                <a:cs typeface="Times New Roman" panose="02020603050405020304" pitchFamily="18" charset="0"/>
              </a:rPr>
              <a:t>Voting Conflicts</a:t>
            </a:r>
          </a:p>
        </p:txBody>
      </p:sp>
    </p:spTree>
    <p:extLst>
      <p:ext uri="{BB962C8B-B14F-4D97-AF65-F5344CB8AC3E}">
        <p14:creationId xmlns:p14="http://schemas.microsoft.com/office/powerpoint/2010/main" val="3509046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cap="none" dirty="0">
                <a:solidFill>
                  <a:srgbClr val="002060"/>
                </a:solidFill>
                <a:latin typeface="Times New Roman" panose="02020603050405020304" pitchFamily="18" charset="0"/>
                <a:cs typeface="Times New Roman" panose="02020603050405020304" pitchFamily="18" charset="0"/>
              </a:rPr>
              <a:t>Voting Conflicts</a:t>
            </a:r>
            <a:br>
              <a:rPr lang="en-US" cap="none" dirty="0">
                <a:solidFill>
                  <a:srgbClr val="002060"/>
                </a:solidFill>
                <a:latin typeface="Times New Roman" panose="02020603050405020304" pitchFamily="18" charset="0"/>
                <a:cs typeface="Times New Roman" panose="02020603050405020304" pitchFamily="18" charset="0"/>
              </a:rPr>
            </a:br>
            <a:r>
              <a:rPr lang="en-US" cap="none" dirty="0">
                <a:solidFill>
                  <a:srgbClr val="002060"/>
                </a:solidFill>
                <a:latin typeface="Times New Roman" panose="02020603050405020304" pitchFamily="18" charset="0"/>
                <a:cs typeface="Times New Roman" panose="02020603050405020304" pitchFamily="18" charset="0"/>
              </a:rPr>
              <a:t>Sec. 2-11.1 (v), County Ethics Code</a:t>
            </a:r>
          </a:p>
        </p:txBody>
      </p:sp>
      <p:sp>
        <p:nvSpPr>
          <p:cNvPr id="3" name="Content Placeholder 2"/>
          <p:cNvSpPr>
            <a:spLocks noGrp="1"/>
          </p:cNvSpPr>
          <p:nvPr>
            <p:ph idx="1"/>
          </p:nvPr>
        </p:nvSpPr>
        <p:spPr>
          <a:xfrm>
            <a:off x="2743201" y="2286001"/>
            <a:ext cx="6777317" cy="3508977"/>
          </a:xfrm>
        </p:spPr>
        <p:txBody>
          <a:bodyPr>
            <a:normAutofit lnSpcReduction="10000"/>
          </a:bodyPr>
          <a:lstStyle/>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Advisory board members may not vote on any matter if the member will be directly affected by the board action </a:t>
            </a:r>
            <a:r>
              <a:rPr lang="en-US" b="1" dirty="0">
                <a:solidFill>
                  <a:srgbClr val="002060"/>
                </a:solidFill>
                <a:latin typeface="Times New Roman" panose="02020603050405020304" pitchFamily="18" charset="0"/>
                <a:cs typeface="Times New Roman" panose="02020603050405020304" pitchFamily="18" charset="0"/>
              </a:rPr>
              <a:t>and</a:t>
            </a:r>
            <a:r>
              <a:rPr lang="en-US" dirty="0">
                <a:solidFill>
                  <a:srgbClr val="002060"/>
                </a:solidFill>
                <a:latin typeface="Times New Roman" panose="02020603050405020304" pitchFamily="18" charset="0"/>
                <a:cs typeface="Times New Roman" panose="02020603050405020304" pitchFamily="18" charset="0"/>
              </a:rPr>
              <a:t> the board member has any of the following relationships with the persons or entities appearing before the board:</a:t>
            </a:r>
          </a:p>
          <a:p>
            <a:pPr marL="411480" lvl="1" indent="0" algn="just">
              <a:buNone/>
            </a:pPr>
            <a:endParaRPr lang="en-US" dirty="0">
              <a:solidFill>
                <a:srgbClr val="002060"/>
              </a:solidFill>
              <a:latin typeface="Times New Roman" panose="02020603050405020304" pitchFamily="18" charset="0"/>
              <a:cs typeface="Times New Roman" panose="02020603050405020304" pitchFamily="18" charset="0"/>
            </a:endParaRPr>
          </a:p>
          <a:p>
            <a:pPr marL="411480" lvl="1" indent="0" algn="just">
              <a:buNone/>
            </a:pPr>
            <a:r>
              <a:rPr lang="en-US" dirty="0">
                <a:solidFill>
                  <a:srgbClr val="002060"/>
                </a:solidFill>
                <a:latin typeface="Times New Roman" panose="02020603050405020304" pitchFamily="18" charset="0"/>
                <a:cs typeface="Times New Roman" panose="02020603050405020304" pitchFamily="18" charset="0"/>
              </a:rPr>
              <a:t>Officer, partner, consultant, fiduciary, stockholder, debtor, director, of counsel, employee, beneficiary, bondholder, creditor.</a:t>
            </a:r>
          </a:p>
          <a:p>
            <a:endParaRPr lang="en-US" dirty="0"/>
          </a:p>
          <a:p>
            <a:pPr marL="68580" indent="0">
              <a:buNone/>
            </a:pPr>
            <a:endParaRPr lang="en-US" dirty="0"/>
          </a:p>
        </p:txBody>
      </p:sp>
      <p:sp>
        <p:nvSpPr>
          <p:cNvPr id="4" name="Slide Number Placeholder 3"/>
          <p:cNvSpPr>
            <a:spLocks noGrp="1"/>
          </p:cNvSpPr>
          <p:nvPr>
            <p:ph type="sldNum" sz="quarter" idx="12"/>
          </p:nvPr>
        </p:nvSpPr>
        <p:spPr/>
        <p:txBody>
          <a:bodyPr/>
          <a:lstStyle/>
          <a:p>
            <a:fld id="{5789BC0A-05D2-4643-8742-85A55FB7AD50}" type="slidenum">
              <a:rPr lang="en-US">
                <a:solidFill>
                  <a:srgbClr val="04617B"/>
                </a:solidFill>
                <a:latin typeface="Garamond"/>
              </a:rPr>
              <a:pPr/>
              <a:t>38</a:t>
            </a:fld>
            <a:endParaRPr lang="en-US">
              <a:solidFill>
                <a:srgbClr val="04617B"/>
              </a:solidFill>
              <a:latin typeface="Garamond"/>
            </a:endParaRPr>
          </a:p>
        </p:txBody>
      </p:sp>
      <p:pic>
        <p:nvPicPr>
          <p:cNvPr id="5" name="Picture 4">
            <a:extLst>
              <a:ext uri="{FF2B5EF4-FFF2-40B4-BE49-F238E27FC236}">
                <a16:creationId xmlns:a16="http://schemas.microsoft.com/office/drawing/2014/main" id="{E6CF68B4-833D-46A7-9A12-AEF775CB1717}"/>
              </a:ext>
            </a:extLst>
          </p:cNvPr>
          <p:cNvPicPr>
            <a:picLocks noChangeAspect="1"/>
          </p:cNvPicPr>
          <p:nvPr/>
        </p:nvPicPr>
        <p:blipFill>
          <a:blip r:embed="rId2"/>
          <a:stretch>
            <a:fillRect/>
          </a:stretch>
        </p:blipFill>
        <p:spPr>
          <a:xfrm>
            <a:off x="10856078" y="607245"/>
            <a:ext cx="786452" cy="841321"/>
          </a:xfrm>
          <a:prstGeom prst="rect">
            <a:avLst/>
          </a:prstGeom>
        </p:spPr>
      </p:pic>
    </p:spTree>
    <p:extLst>
      <p:ext uri="{BB962C8B-B14F-4D97-AF65-F5344CB8AC3E}">
        <p14:creationId xmlns:p14="http://schemas.microsoft.com/office/powerpoint/2010/main" val="2972630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260672" cy="1191828"/>
          </a:xfrm>
        </p:spPr>
        <p:txBody>
          <a:bodyPr>
            <a:normAutofit fontScale="90000"/>
          </a:bodyPr>
          <a:lstStyle/>
          <a:p>
            <a:pPr algn="ctr"/>
            <a:r>
              <a:rPr lang="en-US" b="1" cap="none" dirty="0">
                <a:solidFill>
                  <a:srgbClr val="002060"/>
                </a:solidFill>
                <a:latin typeface="Times New Roman" panose="02020603050405020304" pitchFamily="18" charset="0"/>
                <a:cs typeface="Times New Roman" panose="02020603050405020304" pitchFamily="18" charset="0"/>
              </a:rPr>
              <a:t>Voting Conflicts</a:t>
            </a:r>
            <a:br>
              <a:rPr lang="en-US" b="1" cap="none" dirty="0">
                <a:solidFill>
                  <a:srgbClr val="002060"/>
                </a:solidFill>
                <a:latin typeface="Times New Roman" panose="02020603050405020304" pitchFamily="18" charset="0"/>
                <a:cs typeface="Times New Roman" panose="02020603050405020304" pitchFamily="18" charset="0"/>
              </a:rPr>
            </a:br>
            <a:r>
              <a:rPr lang="en-US" cap="none" dirty="0">
                <a:solidFill>
                  <a:srgbClr val="002060"/>
                </a:solidFill>
                <a:latin typeface="Times New Roman" panose="02020603050405020304" pitchFamily="18" charset="0"/>
                <a:cs typeface="Times New Roman" panose="02020603050405020304" pitchFamily="18" charset="0"/>
              </a:rPr>
              <a:t>Best advice on what you should do:</a:t>
            </a:r>
          </a:p>
        </p:txBody>
      </p:sp>
      <p:sp>
        <p:nvSpPr>
          <p:cNvPr id="7" name="Content Placeholder 6"/>
          <p:cNvSpPr>
            <a:spLocks noGrp="1"/>
          </p:cNvSpPr>
          <p:nvPr>
            <p:ph idx="1"/>
          </p:nvPr>
        </p:nvSpPr>
        <p:spPr>
          <a:xfrm>
            <a:off x="1562100" y="1737519"/>
            <a:ext cx="8801100" cy="4373563"/>
          </a:xfrm>
        </p:spPr>
        <p:txBody>
          <a:bodyPr/>
          <a:lstStyle/>
          <a:p>
            <a:endParaRPr lang="en-US" sz="2800" dirty="0">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Announce your conflict publicly in advance.</a:t>
            </a:r>
          </a:p>
          <a:p>
            <a:endParaRPr lang="en-US" sz="2800" dirty="0">
              <a:solidFill>
                <a:srgbClr val="002060"/>
              </a:solidFill>
              <a:latin typeface="Times New Roman" panose="02020603050405020304" pitchFamily="18" charset="0"/>
              <a:cs typeface="Times New Roman" panose="02020603050405020304" pitchFamily="18" charset="0"/>
            </a:endParaRPr>
          </a:p>
          <a:p>
            <a:r>
              <a:rPr lang="en-US" sz="2800" dirty="0">
                <a:solidFill>
                  <a:srgbClr val="002060"/>
                </a:solidFill>
                <a:latin typeface="Times New Roman" panose="02020603050405020304" pitchFamily="18" charset="0"/>
                <a:cs typeface="Times New Roman" panose="02020603050405020304" pitchFamily="18" charset="0"/>
              </a:rPr>
              <a:t>Absent yourself from the room.</a:t>
            </a:r>
          </a:p>
          <a:p>
            <a:endParaRPr lang="en-US" sz="2800" dirty="0">
              <a:solidFill>
                <a:srgbClr val="002060"/>
              </a:solidFill>
              <a:latin typeface="Times New Roman" panose="02020603050405020304" pitchFamily="18" charset="0"/>
              <a:cs typeface="Times New Roman" panose="02020603050405020304" pitchFamily="18" charset="0"/>
            </a:endParaRPr>
          </a:p>
          <a:p>
            <a:pPr>
              <a:spcBef>
                <a:spcPts val="0"/>
              </a:spcBef>
            </a:pPr>
            <a:r>
              <a:rPr lang="en-US" sz="2800" dirty="0">
                <a:solidFill>
                  <a:srgbClr val="002060"/>
                </a:solidFill>
                <a:latin typeface="Times New Roman" panose="02020603050405020304" pitchFamily="18" charset="0"/>
                <a:cs typeface="Times New Roman" panose="02020603050405020304" pitchFamily="18" charset="0"/>
              </a:rPr>
              <a:t>File disclosure (State Form 8B) with</a:t>
            </a:r>
          </a:p>
          <a:p>
            <a:pPr marL="114300" indent="0">
              <a:spcBef>
                <a:spcPts val="0"/>
              </a:spcBef>
              <a:buNone/>
            </a:pPr>
            <a:r>
              <a:rPr lang="en-US" sz="2800" dirty="0">
                <a:solidFill>
                  <a:srgbClr val="002060"/>
                </a:solidFill>
                <a:latin typeface="Times New Roman" panose="02020603050405020304" pitchFamily="18" charset="0"/>
                <a:cs typeface="Times New Roman" panose="02020603050405020304" pitchFamily="18" charset="0"/>
              </a:rPr>
              <a:t>   your board liaison.</a:t>
            </a:r>
          </a:p>
          <a:p>
            <a:pPr>
              <a:spcBef>
                <a:spcPts val="0"/>
              </a:spcBef>
            </a:pPr>
            <a:endParaRPr lang="en-US" sz="28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1981200"/>
            <a:ext cx="1783672"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471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PH" dirty="0"/>
              <a:t>Robert Thompson,</a:t>
            </a:r>
            <a:br>
              <a:rPr lang="en-PH" dirty="0"/>
            </a:br>
            <a:r>
              <a:rPr lang="en-PH" dirty="0"/>
              <a:t>Miami-Dade Commission on Ethics and Public Trust</a:t>
            </a:r>
          </a:p>
        </p:txBody>
      </p:sp>
    </p:spTree>
    <p:extLst>
      <p:ext uri="{BB962C8B-B14F-4D97-AF65-F5344CB8AC3E}">
        <p14:creationId xmlns:p14="http://schemas.microsoft.com/office/powerpoint/2010/main" val="429164534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0624-75CB-4890-9283-EDAA2FF27A8F}"/>
              </a:ext>
            </a:extLst>
          </p:cNvPr>
          <p:cNvSpPr>
            <a:spLocks noGrp="1"/>
          </p:cNvSpPr>
          <p:nvPr>
            <p:ph type="title"/>
          </p:nvPr>
        </p:nvSpPr>
        <p:spPr/>
        <p:txBody>
          <a:bodyPr>
            <a:normAutofit fontScale="90000"/>
          </a:bodyPr>
          <a:lstStyle/>
          <a:p>
            <a:pPr algn="ctr" defTabSz="457200">
              <a:spcBef>
                <a:spcPts val="0"/>
              </a:spcBef>
            </a:pPr>
            <a:br>
              <a:rPr lang="en-US" sz="2400" cap="none" dirty="0">
                <a:solidFill>
                  <a:srgbClr val="0070C0"/>
                </a:solidFill>
                <a:latin typeface="Times New Roman" panose="02020603050405020304" pitchFamily="18" charset="0"/>
                <a:ea typeface="+mn-ea"/>
                <a:cs typeface="Times New Roman" panose="02020603050405020304" pitchFamily="18" charset="0"/>
              </a:rPr>
            </a:br>
            <a:r>
              <a:rPr lang="en-US" sz="3100" b="1" cap="none" dirty="0">
                <a:solidFill>
                  <a:srgbClr val="002060"/>
                </a:solidFill>
                <a:latin typeface="Times New Roman" panose="02020603050405020304" pitchFamily="18" charset="0"/>
                <a:ea typeface="+mn-ea"/>
                <a:cs typeface="Times New Roman" panose="02020603050405020304" pitchFamily="18" charset="0"/>
              </a:rPr>
              <a:t>Remember:  You </a:t>
            </a:r>
            <a:r>
              <a:rPr lang="en-US" sz="3100" b="1" i="1" cap="none" dirty="0">
                <a:solidFill>
                  <a:srgbClr val="002060"/>
                </a:solidFill>
                <a:latin typeface="Times New Roman" panose="02020603050405020304" pitchFamily="18" charset="0"/>
                <a:ea typeface="+mn-ea"/>
                <a:cs typeface="Times New Roman" panose="02020603050405020304" pitchFamily="18" charset="0"/>
              </a:rPr>
              <a:t>Gotta</a:t>
            </a:r>
            <a:r>
              <a:rPr lang="en-US" sz="3100" b="1" cap="none" dirty="0">
                <a:solidFill>
                  <a:srgbClr val="002060"/>
                </a:solidFill>
                <a:latin typeface="Times New Roman" panose="02020603050405020304" pitchFamily="18" charset="0"/>
                <a:ea typeface="+mn-ea"/>
                <a:cs typeface="Times New Roman" panose="02020603050405020304" pitchFamily="18" charset="0"/>
              </a:rPr>
              <a:t> Vote even if you are grumpy. </a:t>
            </a:r>
            <a:br>
              <a:rPr lang="en-US" sz="3100" cap="none" dirty="0">
                <a:solidFill>
                  <a:srgbClr val="002060"/>
                </a:solidFill>
                <a:latin typeface="Times New Roman" panose="02020603050405020304" pitchFamily="18" charset="0"/>
                <a:ea typeface="+mn-ea"/>
                <a:cs typeface="Times New Roman" panose="02020603050405020304" pitchFamily="18" charset="0"/>
              </a:rPr>
            </a:br>
            <a:r>
              <a:rPr lang="en-US" sz="3100" cap="none" dirty="0">
                <a:solidFill>
                  <a:srgbClr val="002060"/>
                </a:solidFill>
                <a:latin typeface="Times New Roman" panose="02020603050405020304" pitchFamily="18" charset="0"/>
                <a:ea typeface="+mn-ea"/>
                <a:cs typeface="Times New Roman" panose="02020603050405020304" pitchFamily="18" charset="0"/>
              </a:rPr>
              <a:t>Section 286.012, Florida Statutes</a:t>
            </a:r>
            <a:br>
              <a:rPr lang="en-US" sz="3100" cap="none" dirty="0">
                <a:solidFill>
                  <a:prstClr val="black"/>
                </a:solidFill>
                <a:latin typeface="Corbel" panose="020B0503020204020204"/>
                <a:ea typeface="+mn-ea"/>
                <a:cs typeface="+mn-cs"/>
              </a:rPr>
            </a:br>
            <a:endParaRPr lang="en-US" sz="3100" dirty="0"/>
          </a:p>
        </p:txBody>
      </p:sp>
      <p:sp>
        <p:nvSpPr>
          <p:cNvPr id="3" name="Content Placeholder 2">
            <a:extLst>
              <a:ext uri="{FF2B5EF4-FFF2-40B4-BE49-F238E27FC236}">
                <a16:creationId xmlns:a16="http://schemas.microsoft.com/office/drawing/2014/main" id="{51479372-75BE-4B24-8486-BFC5BFAD541B}"/>
              </a:ext>
            </a:extLst>
          </p:cNvPr>
          <p:cNvSpPr>
            <a:spLocks noGrp="1"/>
          </p:cNvSpPr>
          <p:nvPr>
            <p:ph idx="1"/>
          </p:nvPr>
        </p:nvSpPr>
        <p:spPr>
          <a:xfrm>
            <a:off x="1981200" y="1752600"/>
            <a:ext cx="8229600" cy="4800600"/>
          </a:xfrm>
        </p:spPr>
        <p:txBody>
          <a:bodyPr/>
          <a:lstStyle/>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A member of a state, county, or municipal governmental board, commission, or agency who is present at a meeting of any such body at which an official decision, ruling, or other official act is to be taken or adopted may not abstain unless there is a possible conflict of interest.</a:t>
            </a:r>
          </a:p>
          <a:p>
            <a:pPr algn="just"/>
            <a:endParaRPr lang="en-US" dirty="0">
              <a:latin typeface="Times New Roman" panose="02020603050405020304" pitchFamily="18" charset="0"/>
              <a:cs typeface="Times New Roman" panose="02020603050405020304" pitchFamily="18" charset="0"/>
            </a:endParaRPr>
          </a:p>
          <a:p>
            <a:pPr marL="114300" indent="0" algn="just">
              <a:buNone/>
            </a:pP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379EE6C-93E4-4423-851E-1D9B9DE2777A}"/>
              </a:ext>
            </a:extLst>
          </p:cNvPr>
          <p:cNvPicPr>
            <a:picLocks noChangeAspect="1"/>
          </p:cNvPicPr>
          <p:nvPr/>
        </p:nvPicPr>
        <p:blipFill>
          <a:blip r:embed="rId3"/>
          <a:stretch>
            <a:fillRect/>
          </a:stretch>
        </p:blipFill>
        <p:spPr>
          <a:xfrm>
            <a:off x="4948238" y="4455725"/>
            <a:ext cx="2524125" cy="2097475"/>
          </a:xfrm>
          <a:prstGeom prst="rect">
            <a:avLst/>
          </a:prstGeom>
        </p:spPr>
      </p:pic>
    </p:spTree>
    <p:extLst>
      <p:ext uri="{BB962C8B-B14F-4D97-AF65-F5344CB8AC3E}">
        <p14:creationId xmlns:p14="http://schemas.microsoft.com/office/powerpoint/2010/main" val="2253529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F8460C-38DD-4457-91B7-CD822096F411}"/>
              </a:ext>
            </a:extLst>
          </p:cNvPr>
          <p:cNvSpPr>
            <a:spLocks noGrp="1"/>
          </p:cNvSpPr>
          <p:nvPr>
            <p:ph type="title"/>
          </p:nvPr>
        </p:nvSpPr>
        <p:spPr>
          <a:xfrm>
            <a:off x="831850" y="1709739"/>
            <a:ext cx="10515600" cy="1719262"/>
          </a:xfrm>
        </p:spPr>
        <p:txBody>
          <a:bodyPr/>
          <a:lstStyle/>
          <a:p>
            <a:pPr algn="ctr"/>
            <a:r>
              <a:rPr lang="en-US" b="1" cap="none" dirty="0">
                <a:solidFill>
                  <a:srgbClr val="002060"/>
                </a:solidFill>
                <a:latin typeface="Times New Roman" panose="02020603050405020304" pitchFamily="18" charset="0"/>
                <a:cs typeface="Times New Roman" panose="02020603050405020304" pitchFamily="18" charset="0"/>
              </a:rPr>
              <a:t>Cone of Silence</a:t>
            </a:r>
          </a:p>
        </p:txBody>
      </p:sp>
    </p:spTree>
    <p:extLst>
      <p:ext uri="{BB962C8B-B14F-4D97-AF65-F5344CB8AC3E}">
        <p14:creationId xmlns:p14="http://schemas.microsoft.com/office/powerpoint/2010/main" val="998561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D2EC389-017B-4B3D-909E-90FEEE2A9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90600"/>
            <a:ext cx="72390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169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spcBef>
                <a:spcPts val="0"/>
              </a:spcBef>
            </a:pPr>
            <a:br>
              <a:rPr lang="en-US" b="1" u="sng" dirty="0">
                <a:solidFill>
                  <a:srgbClr val="FF0000"/>
                </a:solidFill>
              </a:rPr>
            </a:br>
            <a:br>
              <a:rPr lang="en-US" sz="3600" dirty="0">
                <a:solidFill>
                  <a:srgbClr val="3333CC"/>
                </a:solidFill>
                <a:ea typeface="+mn-ea"/>
                <a:cs typeface="+mn-cs"/>
              </a:rPr>
            </a:br>
            <a:r>
              <a:rPr lang="en-US" sz="3600" b="1" cap="none" dirty="0">
                <a:solidFill>
                  <a:srgbClr val="002060"/>
                </a:solidFill>
                <a:latin typeface="Times New Roman" panose="02020603050405020304" pitchFamily="18" charset="0"/>
                <a:ea typeface="+mn-ea"/>
                <a:cs typeface="Times New Roman" panose="02020603050405020304" pitchFamily="18" charset="0"/>
              </a:rPr>
              <a:t>Cone of Silence</a:t>
            </a:r>
            <a:br>
              <a:rPr lang="en-US" sz="3600" b="1" cap="none" dirty="0">
                <a:solidFill>
                  <a:srgbClr val="002060"/>
                </a:solidFill>
                <a:latin typeface="Times New Roman" panose="02020603050405020304" pitchFamily="18" charset="0"/>
                <a:ea typeface="+mn-ea"/>
                <a:cs typeface="Times New Roman" panose="02020603050405020304" pitchFamily="18" charset="0"/>
              </a:rPr>
            </a:br>
            <a:r>
              <a:rPr lang="en-US" sz="3600" cap="none" dirty="0">
                <a:solidFill>
                  <a:srgbClr val="002060"/>
                </a:solidFill>
                <a:latin typeface="Times New Roman" panose="02020603050405020304" pitchFamily="18" charset="0"/>
                <a:ea typeface="+mn-ea"/>
                <a:cs typeface="Times New Roman" panose="02020603050405020304" pitchFamily="18" charset="0"/>
              </a:rPr>
              <a:t>Ethics Code Section 2-11.1(t)</a:t>
            </a:r>
            <a:br>
              <a:rPr lang="en-US" sz="3600" cap="none" dirty="0">
                <a:solidFill>
                  <a:srgbClr val="002060"/>
                </a:solidFill>
                <a:latin typeface="Times New Roman" panose="02020603050405020304" pitchFamily="18" charset="0"/>
                <a:ea typeface="+mn-ea"/>
                <a:cs typeface="Times New Roman" panose="02020603050405020304" pitchFamily="18" charset="0"/>
              </a:rPr>
            </a:br>
            <a:r>
              <a:rPr lang="en-US" sz="3600" cap="none" dirty="0">
                <a:solidFill>
                  <a:srgbClr val="3333CC"/>
                </a:solidFill>
                <a:latin typeface="Times New Roman" panose="02020603050405020304" pitchFamily="18" charset="0"/>
                <a:ea typeface="+mn-ea"/>
                <a:cs typeface="Times New Roman" panose="02020603050405020304" pitchFamily="18" charset="0"/>
              </a:rPr>
              <a:t> </a:t>
            </a:r>
            <a:br>
              <a:rPr lang="en-US" sz="4000" dirty="0">
                <a:solidFill>
                  <a:schemeClr val="accent2"/>
                </a:solidFill>
              </a:rPr>
            </a:br>
            <a:endParaRPr lang="en-US" sz="4000" dirty="0">
              <a:solidFill>
                <a:schemeClr val="accent2"/>
              </a:solidFill>
            </a:endParaRPr>
          </a:p>
        </p:txBody>
      </p:sp>
      <p:sp>
        <p:nvSpPr>
          <p:cNvPr id="454658" name="Rectangle 3"/>
          <p:cNvSpPr>
            <a:spLocks noGrp="1" noChangeArrowheads="1"/>
          </p:cNvSpPr>
          <p:nvPr>
            <p:ph idx="1"/>
          </p:nvPr>
        </p:nvSpPr>
        <p:spPr/>
        <p:txBody>
          <a:bodyPr/>
          <a:lstStyle/>
          <a:p>
            <a:pPr marL="609600" indent="-609600">
              <a:buNone/>
            </a:pPr>
            <a:r>
              <a:rPr lang="en-US" sz="4000" dirty="0">
                <a:solidFill>
                  <a:schemeClr val="accent2"/>
                </a:solidFill>
              </a:rPr>
              <a:t>	</a:t>
            </a:r>
          </a:p>
        </p:txBody>
      </p:sp>
      <p:sp>
        <p:nvSpPr>
          <p:cNvPr id="4" name="Title 4"/>
          <p:cNvSpPr txBox="1">
            <a:spLocks/>
          </p:cNvSpPr>
          <p:nvPr/>
        </p:nvSpPr>
        <p:spPr bwMode="auto">
          <a:xfrm>
            <a:off x="1937657" y="1600200"/>
            <a:ext cx="8229600" cy="48550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just"/>
            <a:endParaRPr lang="en-US" sz="2900" dirty="0">
              <a:solidFill>
                <a:srgbClr val="002060"/>
              </a:solidFill>
              <a:latin typeface="Times New Roman" panose="02020603050405020304" pitchFamily="18" charset="0"/>
              <a:cs typeface="Times New Roman" panose="02020603050405020304" pitchFamily="18" charset="0"/>
            </a:endParaRPr>
          </a:p>
          <a:p>
            <a:pPr algn="just"/>
            <a:r>
              <a:rPr lang="en-US" sz="2900" dirty="0">
                <a:solidFill>
                  <a:srgbClr val="002060"/>
                </a:solidFill>
                <a:latin typeface="Times New Roman" panose="02020603050405020304" pitchFamily="18" charset="0"/>
                <a:cs typeface="Times New Roman" panose="02020603050405020304" pitchFamily="18" charset="0"/>
              </a:rPr>
              <a:t>The County Cone of Silence provides for a period in almost every competitive selection process during which restricts communications between designated individuals in the procurement process regarding an advertised bid, RFP or RFQ.  The Cone commences after the advertisement of the RFP or RFQ and terminates upon the upon the recommendation to the elected body. </a:t>
            </a:r>
            <a:endParaRPr lang="en-US" sz="3600" dirty="0">
              <a:solidFill>
                <a:srgbClr val="002060"/>
              </a:solidFill>
              <a:latin typeface="Times New Roman" panose="02020603050405020304" pitchFamily="18" charset="0"/>
              <a:cs typeface="Times New Roman" panose="02020603050405020304" pitchFamily="18" charset="0"/>
            </a:endParaRPr>
          </a:p>
          <a:p>
            <a:pPr marL="571500" indent="-571500" algn="l">
              <a:buFont typeface="Arial" panose="020B0604020202020204" pitchFamily="34" charset="0"/>
              <a:buChar char="•"/>
            </a:pPr>
            <a:endParaRPr lang="en-US" sz="3600" dirty="0">
              <a:solidFill>
                <a:srgbClr val="04617B"/>
              </a:solidFill>
              <a:latin typeface="Garamond"/>
            </a:endParaRPr>
          </a:p>
          <a:p>
            <a:pPr algn="l"/>
            <a:br>
              <a:rPr lang="en-US" sz="4000" kern="0" dirty="0">
                <a:solidFill>
                  <a:srgbClr val="04617B"/>
                </a:solidFill>
                <a:latin typeface="Garamond"/>
              </a:rPr>
            </a:br>
            <a:endParaRPr lang="en-US" sz="4000" kern="0" dirty="0">
              <a:solidFill>
                <a:srgbClr val="04617B"/>
              </a:solidFill>
              <a:latin typeface="Garamond"/>
            </a:endParaRPr>
          </a:p>
        </p:txBody>
      </p:sp>
      <p:pic>
        <p:nvPicPr>
          <p:cNvPr id="6" name="Picture 10" descr="MC900437803[1]"/>
          <p:cNvPicPr>
            <a:picLocks noChangeAspect="1" noChangeArrowheads="1"/>
          </p:cNvPicPr>
          <p:nvPr/>
        </p:nvPicPr>
        <p:blipFill>
          <a:blip r:embed="rId3"/>
          <a:srcRect/>
          <a:stretch>
            <a:fillRect/>
          </a:stretch>
        </p:blipFill>
        <p:spPr bwMode="auto">
          <a:xfrm>
            <a:off x="7543800" y="4740912"/>
            <a:ext cx="1552574" cy="1549801"/>
          </a:xfrm>
          <a:prstGeom prst="rect">
            <a:avLst/>
          </a:prstGeom>
          <a:noFill/>
          <a:ln w="9525">
            <a:noFill/>
            <a:miter lim="800000"/>
            <a:headEnd/>
            <a:tailEnd/>
          </a:ln>
        </p:spPr>
      </p:pic>
    </p:spTree>
    <p:extLst>
      <p:ext uri="{BB962C8B-B14F-4D97-AF65-F5344CB8AC3E}">
        <p14:creationId xmlns:p14="http://schemas.microsoft.com/office/powerpoint/2010/main" val="16068457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0"/>
            <a:ext cx="7772400" cy="1143000"/>
          </a:xfrm>
        </p:spPr>
        <p:txBody>
          <a:bodyPr>
            <a:normAutofit/>
          </a:bodyPr>
          <a:lstStyle/>
          <a:p>
            <a:r>
              <a:rPr lang="en-US" b="1" cap="none" dirty="0">
                <a:solidFill>
                  <a:srgbClr val="002060"/>
                </a:solidFill>
                <a:latin typeface="Times New Roman" panose="02020603050405020304" pitchFamily="18" charset="0"/>
                <a:cs typeface="Times New Roman" panose="02020603050405020304" pitchFamily="18" charset="0"/>
              </a:rPr>
              <a:t>Cone of Silence:  Purpose</a:t>
            </a:r>
          </a:p>
        </p:txBody>
      </p:sp>
      <p:sp>
        <p:nvSpPr>
          <p:cNvPr id="3" name="Content Placeholder 2"/>
          <p:cNvSpPr>
            <a:spLocks noGrp="1"/>
          </p:cNvSpPr>
          <p:nvPr>
            <p:ph idx="1"/>
          </p:nvPr>
        </p:nvSpPr>
        <p:spPr>
          <a:xfrm>
            <a:off x="2286000" y="1676400"/>
            <a:ext cx="7924800" cy="4114800"/>
          </a:xfrm>
        </p:spPr>
        <p:txBody>
          <a:bodyPr/>
          <a:lstStyle/>
          <a:p>
            <a:pPr marL="0" indent="0" algn="just">
              <a:buNone/>
            </a:pPr>
            <a:r>
              <a:rPr lang="en-US" sz="3200" dirty="0">
                <a:solidFill>
                  <a:srgbClr val="002060"/>
                </a:solidFill>
                <a:latin typeface="Times New Roman" panose="02020603050405020304" pitchFamily="18" charset="0"/>
                <a:cs typeface="Times New Roman" panose="02020603050405020304" pitchFamily="18" charset="0"/>
              </a:rPr>
              <a:t>The purpose of the Cone of Silence is to limit the influence of elected officials, private contractors and lobbyists on the procurement process.</a:t>
            </a:r>
          </a:p>
          <a:p>
            <a:pPr marL="0" indent="0">
              <a:buNone/>
            </a:pPr>
            <a:endParaRPr lang="en-US" sz="4000" dirty="0">
              <a:solidFill>
                <a:schemeClr val="accent2"/>
              </a:solidFill>
            </a:endParaRPr>
          </a:p>
        </p:txBody>
      </p:sp>
      <p:pic>
        <p:nvPicPr>
          <p:cNvPr id="4" name="Picture 10" descr="MC900437803[1]"/>
          <p:cNvPicPr>
            <a:picLocks noChangeAspect="1" noChangeArrowheads="1"/>
          </p:cNvPicPr>
          <p:nvPr/>
        </p:nvPicPr>
        <p:blipFill>
          <a:blip r:embed="rId3"/>
          <a:srcRect/>
          <a:stretch>
            <a:fillRect/>
          </a:stretch>
        </p:blipFill>
        <p:spPr bwMode="auto">
          <a:xfrm>
            <a:off x="5319713" y="3733801"/>
            <a:ext cx="1552574" cy="1549801"/>
          </a:xfrm>
          <a:prstGeom prst="rect">
            <a:avLst/>
          </a:prstGeom>
          <a:noFill/>
          <a:ln w="9525">
            <a:noFill/>
            <a:miter lim="800000"/>
            <a:headEnd/>
            <a:tailEnd/>
          </a:ln>
        </p:spPr>
      </p:pic>
    </p:spTree>
    <p:extLst>
      <p:ext uri="{BB962C8B-B14F-4D97-AF65-F5344CB8AC3E}">
        <p14:creationId xmlns:p14="http://schemas.microsoft.com/office/powerpoint/2010/main" val="100249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400" b="1" cap="none" dirty="0">
                <a:solidFill>
                  <a:schemeClr val="accent2"/>
                </a:solidFill>
                <a:latin typeface="Times New Roman" panose="02020603050405020304" pitchFamily="18" charset="0"/>
                <a:cs typeface="Times New Roman" panose="02020603050405020304" pitchFamily="18" charset="0"/>
              </a:rPr>
            </a:br>
            <a:r>
              <a:rPr lang="en-US" sz="4400" b="1" cap="none" dirty="0">
                <a:solidFill>
                  <a:srgbClr val="002060"/>
                </a:solidFill>
                <a:latin typeface="Times New Roman" panose="02020603050405020304" pitchFamily="18" charset="0"/>
                <a:cs typeface="Times New Roman" panose="02020603050405020304" pitchFamily="18" charset="0"/>
              </a:rPr>
              <a:t>Penalty provisions</a:t>
            </a:r>
            <a:br>
              <a:rPr lang="en-US" b="1" cap="none" dirty="0">
                <a:solidFill>
                  <a:schemeClr val="accent2"/>
                </a:solidFill>
                <a:latin typeface="Times New Roman" panose="02020603050405020304" pitchFamily="18" charset="0"/>
                <a:cs typeface="Times New Roman" panose="02020603050405020304" pitchFamily="18" charset="0"/>
              </a:rPr>
            </a:br>
            <a:endParaRPr lang="en-US" sz="3100" b="1" cap="none" dirty="0">
              <a:solidFill>
                <a:schemeClr val="accent2"/>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05000" y="1676401"/>
            <a:ext cx="8305801" cy="4648200"/>
          </a:xfrm>
        </p:spPr>
        <p:txBody>
          <a:bodyPr/>
          <a:lstStyle/>
          <a:p>
            <a:endParaRPr lang="en-US" dirty="0">
              <a:solidFill>
                <a:schemeClr val="accent1"/>
              </a:solidFill>
              <a:latin typeface="Times New Roman" panose="02020603050405020304" pitchFamily="18" charset="0"/>
              <a:cs typeface="Times New Roman" panose="02020603050405020304" pitchFamily="18" charset="0"/>
            </a:endParaRPr>
          </a:p>
          <a:p>
            <a:r>
              <a:rPr lang="en-US" dirty="0">
                <a:solidFill>
                  <a:srgbClr val="002060"/>
                </a:solidFill>
                <a:latin typeface="Times New Roman" panose="02020603050405020304" pitchFamily="18" charset="0"/>
                <a:cs typeface="Times New Roman" panose="02020603050405020304" pitchFamily="18" charset="0"/>
              </a:rPr>
              <a:t>Violators subject to an </a:t>
            </a:r>
            <a:r>
              <a:rPr lang="en-US" b="1" u="sng" dirty="0">
                <a:solidFill>
                  <a:srgbClr val="002060"/>
                </a:solidFill>
                <a:latin typeface="Times New Roman" panose="02020603050405020304" pitchFamily="18" charset="0"/>
                <a:cs typeface="Times New Roman" panose="02020603050405020304" pitchFamily="18" charset="0"/>
              </a:rPr>
              <a:t>admonition, letter of instruction or public reprimand</a:t>
            </a:r>
            <a:r>
              <a:rPr lang="en-US" dirty="0">
                <a:solidFill>
                  <a:srgbClr val="002060"/>
                </a:solidFill>
                <a:latin typeface="Times New Roman" panose="02020603050405020304" pitchFamily="18" charset="0"/>
                <a:cs typeface="Times New Roman" panose="02020603050405020304" pitchFamily="18" charset="0"/>
              </a:rPr>
              <a:t> and/or </a:t>
            </a:r>
          </a:p>
          <a:p>
            <a:r>
              <a:rPr lang="en-US" dirty="0">
                <a:solidFill>
                  <a:srgbClr val="002060"/>
                </a:solidFill>
                <a:latin typeface="Times New Roman" panose="02020603050405020304" pitchFamily="18" charset="0"/>
                <a:cs typeface="Times New Roman" panose="02020603050405020304" pitchFamily="18" charset="0"/>
              </a:rPr>
              <a:t>($500.00) fine for the first such violation; </a:t>
            </a:r>
          </a:p>
          <a:p>
            <a:r>
              <a:rPr lang="en-US" dirty="0">
                <a:solidFill>
                  <a:srgbClr val="002060"/>
                </a:solidFill>
                <a:latin typeface="Times New Roman" panose="02020603050405020304" pitchFamily="18" charset="0"/>
                <a:cs typeface="Times New Roman" panose="02020603050405020304" pitchFamily="18" charset="0"/>
              </a:rPr>
              <a:t>($1,000.00) fine for each subsequent violation;</a:t>
            </a:r>
          </a:p>
          <a:p>
            <a:r>
              <a:rPr lang="en-US" dirty="0">
                <a:solidFill>
                  <a:srgbClr val="002060"/>
                </a:solidFill>
                <a:latin typeface="Times New Roman" panose="02020603050405020304" pitchFamily="18" charset="0"/>
                <a:cs typeface="Times New Roman" panose="02020603050405020304" pitchFamily="18" charset="0"/>
              </a:rPr>
              <a:t>Fines double for intentional violations. </a:t>
            </a:r>
          </a:p>
          <a:p>
            <a:pPr lvl="1"/>
            <a:endParaRPr lang="en-US" dirty="0">
              <a:latin typeface="Times New Roman" panose="02020603050405020304" pitchFamily="18" charset="0"/>
              <a:cs typeface="Times New Roman" panose="02020603050405020304" pitchFamily="18" charset="0"/>
            </a:endParaRPr>
          </a:p>
          <a:p>
            <a:pPr marL="457200" lvl="1" indent="0">
              <a:buNone/>
            </a:pPr>
            <a:endParaRPr lang="en-US" dirty="0"/>
          </a:p>
        </p:txBody>
      </p:sp>
      <p:pic>
        <p:nvPicPr>
          <p:cNvPr id="6" name="Picture 8" descr="ANd9GcTm8VY8dxOnMuNlAh0smHZPRFSq5GBZTYxnV881nMM5UOqsckhqbwy5vP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048000"/>
            <a:ext cx="1447800" cy="131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9755" y="4724400"/>
            <a:ext cx="1958145" cy="133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5991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9B5F37-28DC-4FF4-BC65-A625D93AE67F}"/>
              </a:ext>
            </a:extLst>
          </p:cNvPr>
          <p:cNvSpPr>
            <a:spLocks noGrp="1"/>
          </p:cNvSpPr>
          <p:nvPr>
            <p:ph type="title"/>
          </p:nvPr>
        </p:nvSpPr>
        <p:spPr>
          <a:xfrm>
            <a:off x="838200" y="1954867"/>
            <a:ext cx="10515600" cy="2852737"/>
          </a:xfrm>
        </p:spPr>
        <p:txBody>
          <a:bodyPr/>
          <a:lstStyle/>
          <a:p>
            <a:pPr algn="ctr"/>
            <a:r>
              <a:rPr lang="en-US" b="1" cap="none" dirty="0">
                <a:solidFill>
                  <a:srgbClr val="002060"/>
                </a:solidFill>
                <a:latin typeface="Times New Roman" panose="02020603050405020304" pitchFamily="18" charset="0"/>
                <a:cs typeface="Times New Roman" panose="02020603050405020304" pitchFamily="18" charset="0"/>
              </a:rPr>
              <a:t>Lobbying</a:t>
            </a:r>
          </a:p>
        </p:txBody>
      </p:sp>
      <p:pic>
        <p:nvPicPr>
          <p:cNvPr id="2" name="Picture 1">
            <a:extLst>
              <a:ext uri="{FF2B5EF4-FFF2-40B4-BE49-F238E27FC236}">
                <a16:creationId xmlns:a16="http://schemas.microsoft.com/office/drawing/2014/main" id="{AC2A849F-4393-4220-808E-76F9456876F2}"/>
              </a:ext>
            </a:extLst>
          </p:cNvPr>
          <p:cNvPicPr>
            <a:picLocks noChangeAspect="1"/>
          </p:cNvPicPr>
          <p:nvPr/>
        </p:nvPicPr>
        <p:blipFill>
          <a:blip r:embed="rId3"/>
          <a:stretch>
            <a:fillRect/>
          </a:stretch>
        </p:blipFill>
        <p:spPr>
          <a:xfrm>
            <a:off x="3730547" y="773629"/>
            <a:ext cx="4730906" cy="2362477"/>
          </a:xfrm>
          <a:prstGeom prst="rect">
            <a:avLst/>
          </a:prstGeom>
        </p:spPr>
      </p:pic>
    </p:spTree>
    <p:extLst>
      <p:ext uri="{BB962C8B-B14F-4D97-AF65-F5344CB8AC3E}">
        <p14:creationId xmlns:p14="http://schemas.microsoft.com/office/powerpoint/2010/main" val="3599871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cap="none" dirty="0">
                <a:solidFill>
                  <a:srgbClr val="002060"/>
                </a:solidFill>
                <a:latin typeface="Times New Roman" panose="02020603050405020304" pitchFamily="18" charset="0"/>
                <a:cs typeface="Times New Roman" panose="02020603050405020304" pitchFamily="18" charset="0"/>
              </a:rPr>
              <a:t>Lobbying</a:t>
            </a:r>
            <a:r>
              <a:rPr lang="en-US" sz="3600" b="1" dirty="0">
                <a:solidFill>
                  <a:srgbClr val="002060"/>
                </a:solidFill>
                <a:latin typeface="Times New Roman" panose="02020603050405020304" pitchFamily="18" charset="0"/>
                <a:cs typeface="Times New Roman" panose="02020603050405020304" pitchFamily="18" charset="0"/>
              </a:rPr>
              <a:t> </a:t>
            </a:r>
            <a:br>
              <a:rPr lang="en-US" sz="3600" dirty="0">
                <a:solidFill>
                  <a:srgbClr val="002060"/>
                </a:solidFill>
                <a:latin typeface="Times New Roman" panose="02020603050405020304" pitchFamily="18" charset="0"/>
                <a:cs typeface="Times New Roman" panose="02020603050405020304" pitchFamily="18" charset="0"/>
              </a:rPr>
            </a:br>
            <a:r>
              <a:rPr lang="en-US" sz="3600" cap="none" dirty="0">
                <a:solidFill>
                  <a:srgbClr val="002060"/>
                </a:solidFill>
                <a:latin typeface="Times New Roman" panose="02020603050405020304" pitchFamily="18" charset="0"/>
                <a:cs typeface="Times New Roman" panose="02020603050405020304" pitchFamily="18" charset="0"/>
              </a:rPr>
              <a:t>Section 2-11.1(s), Miami-Dade Code</a:t>
            </a:r>
            <a:endParaRPr lang="en-US" sz="3100"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algn="just"/>
            <a:r>
              <a:rPr lang="en-US" dirty="0">
                <a:solidFill>
                  <a:srgbClr val="002060"/>
                </a:solidFill>
                <a:latin typeface="Times New Roman" panose="02020603050405020304" pitchFamily="18" charset="0"/>
                <a:cs typeface="Times New Roman" panose="02020603050405020304" pitchFamily="18" charset="0"/>
              </a:rPr>
              <a:t>Who is a lobbyist?</a:t>
            </a:r>
          </a:p>
          <a:p>
            <a:pPr lvl="1" algn="just"/>
            <a:r>
              <a:rPr lang="en-US" dirty="0">
                <a:solidFill>
                  <a:srgbClr val="002060"/>
                </a:solidFill>
                <a:latin typeface="Times New Roman" panose="02020603050405020304" pitchFamily="18" charset="0"/>
                <a:cs typeface="Times New Roman" panose="02020603050405020304" pitchFamily="18" charset="0"/>
              </a:rPr>
              <a:t>Person, firm or corporation employed by principal (paid or unpaid) who seeks passage, defeat or modification of:</a:t>
            </a:r>
          </a:p>
          <a:p>
            <a:pPr lvl="2" algn="just"/>
            <a:r>
              <a:rPr lang="en-US" dirty="0">
                <a:solidFill>
                  <a:srgbClr val="002060"/>
                </a:solidFill>
                <a:latin typeface="Times New Roman" panose="02020603050405020304" pitchFamily="18" charset="0"/>
                <a:cs typeface="Times New Roman" panose="02020603050405020304" pitchFamily="18" charset="0"/>
              </a:rPr>
              <a:t>Ordinance, resolution, action/decision of Municipal Commission or Council,</a:t>
            </a:r>
          </a:p>
          <a:p>
            <a:pPr lvl="2" algn="just"/>
            <a:r>
              <a:rPr lang="en-US" dirty="0">
                <a:solidFill>
                  <a:srgbClr val="002060"/>
                </a:solidFill>
                <a:latin typeface="Times New Roman" panose="02020603050405020304" pitchFamily="18" charset="0"/>
                <a:cs typeface="Times New Roman" panose="02020603050405020304" pitchFamily="18" charset="0"/>
              </a:rPr>
              <a:t>Action/decision/recommendation of the Municipal Mayor/Manager or any Municipal board or committee,</a:t>
            </a:r>
          </a:p>
          <a:p>
            <a:pPr lvl="2" algn="just"/>
            <a:r>
              <a:rPr lang="en-US" dirty="0">
                <a:solidFill>
                  <a:srgbClr val="002060"/>
                </a:solidFill>
                <a:latin typeface="Times New Roman" panose="02020603050405020304" pitchFamily="18" charset="0"/>
                <a:cs typeface="Times New Roman" panose="02020603050405020304" pitchFamily="18" charset="0"/>
              </a:rPr>
              <a:t>Action/decision/recommendation of Municipal personnel during the entire decision-making process leading to a decision by any Municipal board or committee</a:t>
            </a:r>
          </a:p>
          <a:p>
            <a:pPr algn="just"/>
            <a:r>
              <a:rPr lang="en-US" dirty="0">
                <a:solidFill>
                  <a:srgbClr val="002060"/>
                </a:solidFill>
                <a:latin typeface="Times New Roman" panose="02020603050405020304" pitchFamily="18" charset="0"/>
                <a:cs typeface="Times New Roman" panose="02020603050405020304" pitchFamily="18" charset="0"/>
              </a:rPr>
              <a:t>Includes principal, i.e., owner or representative of company, who lobbies.</a:t>
            </a:r>
          </a:p>
          <a:p>
            <a:pPr algn="just"/>
            <a:r>
              <a:rPr lang="en-US" dirty="0">
                <a:solidFill>
                  <a:srgbClr val="002060"/>
                </a:solidFill>
                <a:latin typeface="Times New Roman" panose="02020603050405020304" pitchFamily="18" charset="0"/>
                <a:cs typeface="Times New Roman" panose="02020603050405020304" pitchFamily="18" charset="0"/>
              </a:rPr>
              <a:t>All lobbyists shall register before engaging in lobbying activity.</a:t>
            </a:r>
          </a:p>
          <a:p>
            <a:pPr lvl="1"/>
            <a:endParaRPr lang="en-US" dirty="0"/>
          </a:p>
          <a:p>
            <a:pPr marL="457200" lvl="1" indent="0">
              <a:buNone/>
            </a:pPr>
            <a:endParaRPr lang="en-US" dirty="0"/>
          </a:p>
        </p:txBody>
      </p:sp>
      <p:pic>
        <p:nvPicPr>
          <p:cNvPr id="4" name="Picture 3">
            <a:extLst>
              <a:ext uri="{FF2B5EF4-FFF2-40B4-BE49-F238E27FC236}">
                <a16:creationId xmlns:a16="http://schemas.microsoft.com/office/drawing/2014/main" id="{56E56EA2-20C1-47E5-A54A-A1C3202964A6}"/>
              </a:ext>
            </a:extLst>
          </p:cNvPr>
          <p:cNvPicPr>
            <a:picLocks noChangeAspect="1"/>
          </p:cNvPicPr>
          <p:nvPr/>
        </p:nvPicPr>
        <p:blipFill>
          <a:blip r:embed="rId3"/>
          <a:stretch>
            <a:fillRect/>
          </a:stretch>
        </p:blipFill>
        <p:spPr>
          <a:xfrm>
            <a:off x="9700578" y="1243397"/>
            <a:ext cx="2027195" cy="582228"/>
          </a:xfrm>
          <a:prstGeom prst="rect">
            <a:avLst/>
          </a:prstGeom>
        </p:spPr>
      </p:pic>
    </p:spTree>
    <p:extLst>
      <p:ext uri="{BB962C8B-B14F-4D97-AF65-F5344CB8AC3E}">
        <p14:creationId xmlns:p14="http://schemas.microsoft.com/office/powerpoint/2010/main" val="2108576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433D5-D501-4E86-8DA6-40C97932035A}"/>
              </a:ext>
            </a:extLst>
          </p:cNvPr>
          <p:cNvSpPr>
            <a:spLocks noGrp="1"/>
          </p:cNvSpPr>
          <p:nvPr>
            <p:ph type="title"/>
          </p:nvPr>
        </p:nvSpPr>
        <p:spPr/>
        <p:txBody>
          <a:bodyPr/>
          <a:lstStyle/>
          <a:p>
            <a:r>
              <a:rPr lang="en-US" b="1" cap="none" dirty="0">
                <a:solidFill>
                  <a:srgbClr val="002060"/>
                </a:solidFill>
                <a:latin typeface="Times New Roman" panose="02020603050405020304" pitchFamily="18" charset="0"/>
                <a:cs typeface="Times New Roman" panose="02020603050405020304" pitchFamily="18" charset="0"/>
              </a:rPr>
              <a:t>Practice Tip</a:t>
            </a:r>
          </a:p>
        </p:txBody>
      </p:sp>
      <p:sp>
        <p:nvSpPr>
          <p:cNvPr id="3" name="Content Placeholder 2">
            <a:extLst>
              <a:ext uri="{FF2B5EF4-FFF2-40B4-BE49-F238E27FC236}">
                <a16:creationId xmlns:a16="http://schemas.microsoft.com/office/drawing/2014/main" id="{EABE13C3-454E-45CA-8AA5-4F5C25BD44C6}"/>
              </a:ext>
            </a:extLst>
          </p:cNvPr>
          <p:cNvSpPr>
            <a:spLocks noGrp="1"/>
          </p:cNvSpPr>
          <p:nvPr>
            <p:ph idx="1"/>
          </p:nvPr>
        </p:nvSpPr>
        <p:spPr>
          <a:gradFill>
            <a:gsLst>
              <a:gs pos="38110">
                <a:srgbClr val="B8DBFA"/>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just"/>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Best practice is set up a standard process for Board Members or staff when meeting with someone who is or may be a proposer, vendor, or proposer/vendor representative.</a:t>
            </a:r>
          </a:p>
          <a:p>
            <a:pPr algn="just"/>
            <a:endParaRPr lang="en-US" dirty="0">
              <a:solidFill>
                <a:srgbClr val="002060"/>
              </a:solidFill>
              <a:latin typeface="Times New Roman" panose="02020603050405020304" pitchFamily="18" charset="0"/>
              <a:cs typeface="Times New Roman" panose="02020603050405020304" pitchFamily="18" charset="0"/>
            </a:endParaRPr>
          </a:p>
          <a:p>
            <a:pPr lvl="1" algn="just"/>
            <a:r>
              <a:rPr lang="en-US" dirty="0">
                <a:solidFill>
                  <a:srgbClr val="002060"/>
                </a:solidFill>
                <a:latin typeface="Times New Roman" panose="02020603050405020304" pitchFamily="18" charset="0"/>
                <a:cs typeface="Times New Roman" panose="02020603050405020304" pitchFamily="18" charset="0"/>
              </a:rPr>
              <a:t>In some local governments all contacts are preceded by the visiting party having to identify themselves in writing, who they represent, the nature of their contact and whether they are registered as a lobbyist for any other entity.</a:t>
            </a:r>
          </a:p>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55135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320F3-B196-4646-B496-FE497507336D}"/>
              </a:ext>
            </a:extLst>
          </p:cNvPr>
          <p:cNvSpPr>
            <a:spLocks noGrp="1"/>
          </p:cNvSpPr>
          <p:nvPr>
            <p:ph type="title"/>
          </p:nvPr>
        </p:nvSpPr>
        <p:spPr/>
        <p:txBody>
          <a:bodyPr>
            <a:normAutofit/>
          </a:bodyPr>
          <a:lstStyle/>
          <a:p>
            <a:r>
              <a:rPr lang="en-US" b="1" cap="none" dirty="0">
                <a:solidFill>
                  <a:srgbClr val="002060"/>
                </a:solidFill>
                <a:latin typeface="Times New Roman" panose="02020603050405020304" pitchFamily="18" charset="0"/>
                <a:cs typeface="Times New Roman" panose="02020603050405020304" pitchFamily="18" charset="0"/>
              </a:rPr>
              <a:t>But I’m not a lobbyist, why should I care?</a:t>
            </a:r>
          </a:p>
        </p:txBody>
      </p:sp>
      <p:sp>
        <p:nvSpPr>
          <p:cNvPr id="3" name="Content Placeholder 2">
            <a:extLst>
              <a:ext uri="{FF2B5EF4-FFF2-40B4-BE49-F238E27FC236}">
                <a16:creationId xmlns:a16="http://schemas.microsoft.com/office/drawing/2014/main" id="{408AB837-56E1-4E71-B276-148C3DB265E5}"/>
              </a:ext>
            </a:extLst>
          </p:cNvPr>
          <p:cNvSpPr>
            <a:spLocks noGrp="1"/>
          </p:cNvSpPr>
          <p:nvPr>
            <p:ph idx="1"/>
          </p:nvPr>
        </p:nvSpPr>
        <p:spPr>
          <a:xfrm>
            <a:off x="1981200" y="1752601"/>
            <a:ext cx="8229600" cy="4876959"/>
          </a:xfrm>
        </p:spPr>
        <p:txBody>
          <a:bodyPr/>
          <a:lstStyle/>
          <a:p>
            <a:pPr algn="just"/>
            <a:endParaRPr lang="en-US" dirty="0">
              <a:solidFill>
                <a:schemeClr val="accent1"/>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You should be diligent to ascertain whether persons required to register pursuant to this section have complied.</a:t>
            </a:r>
          </a:p>
          <a:p>
            <a:pPr algn="just"/>
            <a:endParaRPr lang="en-US" dirty="0">
              <a:solidFill>
                <a:srgbClr val="002060"/>
              </a:solidFill>
              <a:latin typeface="Times New Roman" panose="02020603050405020304" pitchFamily="18" charset="0"/>
              <a:cs typeface="Times New Roman" panose="02020603050405020304" pitchFamily="18" charset="0"/>
            </a:endParaRPr>
          </a:p>
          <a:p>
            <a:pPr algn="just"/>
            <a:r>
              <a:rPr lang="en-US" dirty="0">
                <a:solidFill>
                  <a:srgbClr val="002060"/>
                </a:solidFill>
                <a:latin typeface="Times New Roman" panose="02020603050405020304" pitchFamily="18" charset="0"/>
                <a:cs typeface="Times New Roman" panose="02020603050405020304" pitchFamily="18" charset="0"/>
              </a:rPr>
              <a:t>Officials may not knowingly permit a person who is not registered to lobby him/her.</a:t>
            </a:r>
          </a:p>
          <a:p>
            <a:pPr algn="just"/>
            <a:endParaRPr lang="en-US" dirty="0">
              <a:solidFill>
                <a:srgbClr val="002060"/>
              </a:solidFill>
              <a:latin typeface="Times New Roman" panose="02020603050405020304" pitchFamily="18" charset="0"/>
              <a:cs typeface="Times New Roman" panose="02020603050405020304" pitchFamily="18" charset="0"/>
            </a:endParaRPr>
          </a:p>
          <a:p>
            <a:pPr algn="just"/>
            <a:endParaRPr lang="en-US" dirty="0">
              <a:solidFill>
                <a:srgbClr val="002060"/>
              </a:solidFill>
              <a:latin typeface="Times New Roman" panose="02020603050405020304" pitchFamily="18" charset="0"/>
              <a:cs typeface="Times New Roman" panose="02020603050405020304" pitchFamily="18" charset="0"/>
            </a:endParaRPr>
          </a:p>
          <a:p>
            <a:pPr algn="just"/>
            <a:endParaRPr lang="en-US" dirty="0">
              <a:solidFill>
                <a:srgbClr val="002060"/>
              </a:solidFill>
              <a:latin typeface="Times New Roman" panose="02020603050405020304" pitchFamily="18"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C0A070E9-0E59-48B7-9A88-6BB0F1D4B68A}"/>
              </a:ext>
            </a:extLst>
          </p:cNvPr>
          <p:cNvPicPr>
            <a:picLocks noChangeAspect="1"/>
          </p:cNvPicPr>
          <p:nvPr/>
        </p:nvPicPr>
        <p:blipFill rotWithShape="1">
          <a:blip r:embed="rId3"/>
          <a:srcRect l="2328" r="2243" b="5671"/>
          <a:stretch/>
        </p:blipFill>
        <p:spPr>
          <a:xfrm>
            <a:off x="7600950" y="4695825"/>
            <a:ext cx="2786063" cy="1538504"/>
          </a:xfrm>
          <a:prstGeom prst="rect">
            <a:avLst/>
          </a:prstGeom>
        </p:spPr>
      </p:pic>
    </p:spTree>
    <p:extLst>
      <p:ext uri="{BB962C8B-B14F-4D97-AF65-F5344CB8AC3E}">
        <p14:creationId xmlns:p14="http://schemas.microsoft.com/office/powerpoint/2010/main" val="4079920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676402"/>
            <a:ext cx="8534400" cy="4876799"/>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pPr algn="ctr"/>
            <a:r>
              <a:rPr lang="en-US" sz="3200" kern="0" cap="small" dirty="0">
                <a:solidFill>
                  <a:srgbClr val="002060"/>
                </a:solidFill>
                <a:latin typeface="Times New Roman" panose="02020603050405020304" pitchFamily="18" charset="0"/>
                <a:cs typeface="Times New Roman" panose="02020603050405020304" pitchFamily="18" charset="0"/>
              </a:rPr>
              <a:t>CITY OF CORAL GABLES </a:t>
            </a:r>
            <a:br>
              <a:rPr lang="en-US" sz="3200" kern="0" cap="small" dirty="0">
                <a:solidFill>
                  <a:srgbClr val="002060"/>
                </a:solidFill>
                <a:latin typeface="Times New Roman" panose="02020603050405020304" pitchFamily="18" charset="0"/>
                <a:cs typeface="Times New Roman" panose="02020603050405020304" pitchFamily="18" charset="0"/>
              </a:rPr>
            </a:br>
            <a:br>
              <a:rPr lang="en-US" sz="3200" kern="0" cap="small" dirty="0">
                <a:solidFill>
                  <a:srgbClr val="002060"/>
                </a:solidFill>
                <a:latin typeface="Times New Roman" panose="02020603050405020304" pitchFamily="18" charset="0"/>
                <a:cs typeface="Times New Roman" panose="02020603050405020304" pitchFamily="18" charset="0"/>
              </a:rPr>
            </a:br>
            <a:r>
              <a:rPr lang="en-US" sz="3200" kern="0" cap="small" dirty="0">
                <a:solidFill>
                  <a:srgbClr val="002060"/>
                </a:solidFill>
                <a:latin typeface="Times New Roman" panose="02020603050405020304" pitchFamily="18" charset="0"/>
                <a:cs typeface="Times New Roman" panose="02020603050405020304" pitchFamily="18" charset="0"/>
              </a:rPr>
              <a:t>Ethics Advisory Board Training </a:t>
            </a:r>
            <a:br>
              <a:rPr lang="en-US" sz="3200" kern="0" cap="small" dirty="0">
                <a:solidFill>
                  <a:srgbClr val="002060"/>
                </a:solidFill>
                <a:latin typeface="Times New Roman" panose="02020603050405020304" pitchFamily="18" charset="0"/>
                <a:cs typeface="Times New Roman" panose="02020603050405020304" pitchFamily="18" charset="0"/>
              </a:rPr>
            </a:br>
            <a:r>
              <a:rPr lang="en-US" sz="3200" kern="0" dirty="0">
                <a:solidFill>
                  <a:schemeClr val="tx2"/>
                </a:solidFill>
                <a:latin typeface="Times New Roman" panose="02020603050405020304" pitchFamily="18" charset="0"/>
                <a:cs typeface="Times New Roman" panose="02020603050405020304" pitchFamily="18" charset="0"/>
              </a:rPr>
              <a:t> </a:t>
            </a:r>
            <a:br>
              <a:rPr lang="en-US" sz="3200" kern="0" dirty="0">
                <a:solidFill>
                  <a:schemeClr val="tx2"/>
                </a:solidFill>
                <a:latin typeface="Times New Roman" panose="02020603050405020304" pitchFamily="18" charset="0"/>
                <a:cs typeface="Times New Roman" panose="02020603050405020304" pitchFamily="18" charset="0"/>
              </a:rPr>
            </a:br>
            <a:r>
              <a:rPr lang="en-US" sz="2000" kern="0" cap="none" dirty="0">
                <a:solidFill>
                  <a:srgbClr val="002060"/>
                </a:solidFill>
                <a:latin typeface="Times New Roman" panose="02020603050405020304" pitchFamily="18" charset="0"/>
                <a:cs typeface="Times New Roman" panose="02020603050405020304" pitchFamily="18" charset="0"/>
              </a:rPr>
              <a:t>Coral Gables, Florida</a:t>
            </a:r>
            <a:br>
              <a:rPr lang="en-US" sz="2000" kern="0" cap="none" dirty="0">
                <a:solidFill>
                  <a:srgbClr val="002060"/>
                </a:solidFill>
                <a:latin typeface="Times New Roman" panose="02020603050405020304" pitchFamily="18" charset="0"/>
                <a:cs typeface="Times New Roman" panose="02020603050405020304" pitchFamily="18" charset="0"/>
              </a:rPr>
            </a:br>
            <a:r>
              <a:rPr lang="en-US" sz="2000" kern="0" cap="none" dirty="0">
                <a:solidFill>
                  <a:srgbClr val="002060"/>
                </a:solidFill>
                <a:latin typeface="Times New Roman" panose="02020603050405020304" pitchFamily="18" charset="0"/>
                <a:cs typeface="Times New Roman" panose="02020603050405020304" pitchFamily="18" charset="0"/>
              </a:rPr>
              <a:t>   September 29, 2023 </a:t>
            </a:r>
            <a:endParaRPr lang="en-US" sz="2000"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407013"/>
            <a:ext cx="1142999" cy="1066800"/>
          </a:xfrm>
          <a:prstGeom prst="rect">
            <a:avLst/>
          </a:prstGeom>
        </p:spPr>
      </p:pic>
      <p:sp>
        <p:nvSpPr>
          <p:cNvPr id="5" name="Rectangle 4">
            <a:extLst>
              <a:ext uri="{FF2B5EF4-FFF2-40B4-BE49-F238E27FC236}">
                <a16:creationId xmlns:a16="http://schemas.microsoft.com/office/drawing/2014/main" id="{F0747EA1-68D5-4080-9774-CD956E185D7E}"/>
              </a:ext>
            </a:extLst>
          </p:cNvPr>
          <p:cNvSpPr/>
          <p:nvPr/>
        </p:nvSpPr>
        <p:spPr>
          <a:xfrm>
            <a:off x="3200400" y="533401"/>
            <a:ext cx="7086600" cy="461665"/>
          </a:xfrm>
          <a:prstGeom prst="rect">
            <a:avLst/>
          </a:prstGeom>
        </p:spPr>
        <p:txBody>
          <a:bodyPr wrap="square">
            <a:spAutoFit/>
          </a:bodyPr>
          <a:lstStyle/>
          <a:p>
            <a:r>
              <a:rPr lang="en-US" sz="2400" b="1" dirty="0">
                <a:solidFill>
                  <a:srgbClr val="002060"/>
                </a:solidFill>
                <a:latin typeface="Times New Roman" panose="02020603050405020304" pitchFamily="18" charset="0"/>
                <a:cs typeface="Times New Roman" panose="02020603050405020304" pitchFamily="18" charset="0"/>
              </a:rPr>
              <a:t>Miami-Dade Commission on Ethics and Public Trust</a:t>
            </a:r>
          </a:p>
        </p:txBody>
      </p:sp>
    </p:spTree>
    <p:extLst>
      <p:ext uri="{BB962C8B-B14F-4D97-AF65-F5344CB8AC3E}">
        <p14:creationId xmlns:p14="http://schemas.microsoft.com/office/powerpoint/2010/main" val="1436059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A9A8D-A9B7-4A9C-89FC-420EC16965B1}"/>
              </a:ext>
            </a:extLst>
          </p:cNvPr>
          <p:cNvSpPr>
            <a:spLocks noGrp="1"/>
          </p:cNvSpPr>
          <p:nvPr>
            <p:ph type="title"/>
          </p:nvPr>
        </p:nvSpPr>
        <p:spPr>
          <a:xfrm>
            <a:off x="2247900" y="3200401"/>
            <a:ext cx="7696200" cy="1295400"/>
          </a:xfrm>
        </p:spPr>
        <p:txBody>
          <a:bodyPr/>
          <a:lstStyle/>
          <a:p>
            <a:r>
              <a:rPr lang="en-US" b="1" cap="none" dirty="0">
                <a:solidFill>
                  <a:srgbClr val="002060"/>
                </a:solidFill>
                <a:latin typeface="Times New Roman" panose="02020603050405020304" pitchFamily="18" charset="0"/>
                <a:cs typeface="Times New Roman" panose="02020603050405020304" pitchFamily="18" charset="0"/>
              </a:rPr>
              <a:t>Citizens’ Bill of Rights</a:t>
            </a:r>
          </a:p>
        </p:txBody>
      </p:sp>
    </p:spTree>
    <p:extLst>
      <p:ext uri="{BB962C8B-B14F-4D97-AF65-F5344CB8AC3E}">
        <p14:creationId xmlns:p14="http://schemas.microsoft.com/office/powerpoint/2010/main" val="2597955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1995488" y="1752601"/>
            <a:ext cx="7772400" cy="4740659"/>
          </a:xfrm>
          <a:noFill/>
        </p:spPr>
        <p:txBody>
          <a:bodyPr/>
          <a:lstStyle/>
          <a:p>
            <a:pPr eaLnBrk="1" hangingPunct="1">
              <a:lnSpc>
                <a:spcPct val="80000"/>
              </a:lnSpc>
            </a:pPr>
            <a:endParaRPr lang="en-US" altLang="en-US" dirty="0">
              <a:solidFill>
                <a:schemeClr val="accent1">
                  <a:lumMod val="75000"/>
                </a:schemeClr>
              </a:solidFill>
              <a:latin typeface="Times New Roman" panose="02020603050405020304" pitchFamily="18" charset="0"/>
              <a:cs typeface="Times New Roman" panose="02020603050405020304" pitchFamily="18" charset="0"/>
            </a:endParaRPr>
          </a:p>
          <a:p>
            <a:pPr eaLnBrk="1" hangingPunct="1">
              <a:lnSpc>
                <a:spcPct val="80000"/>
              </a:lnSpc>
            </a:pPr>
            <a:endParaRPr lang="en-US" altLang="en-US" dirty="0">
              <a:solidFill>
                <a:schemeClr val="accent1">
                  <a:lumMod val="75000"/>
                </a:schemeClr>
              </a:solidFill>
              <a:latin typeface="Times New Roman" panose="02020603050405020304" pitchFamily="18" charset="0"/>
              <a:cs typeface="Times New Roman" panose="02020603050405020304" pitchFamily="18" charset="0"/>
            </a:endParaRPr>
          </a:p>
          <a:p>
            <a:pPr eaLnBrk="1" hangingPunct="1">
              <a:lnSpc>
                <a:spcPct val="80000"/>
              </a:lnSpc>
            </a:pPr>
            <a:r>
              <a:rPr lang="en-US" altLang="en-US" dirty="0">
                <a:solidFill>
                  <a:srgbClr val="002060"/>
                </a:solidFill>
                <a:latin typeface="Times New Roman" panose="02020603050405020304" pitchFamily="18" charset="0"/>
                <a:cs typeface="Times New Roman" panose="02020603050405020304" pitchFamily="18" charset="0"/>
              </a:rPr>
              <a:t>Commission on Ethics empowered to review, interpret and render advisory opinions regarding Citizens’ Bill of Rights (Section 2-1072, Miami-Dade County Code since 1997)</a:t>
            </a:r>
          </a:p>
          <a:p>
            <a:pPr eaLnBrk="1" hangingPunct="1">
              <a:lnSpc>
                <a:spcPct val="80000"/>
              </a:lnSpc>
            </a:pPr>
            <a:endParaRPr lang="en-US" altLang="en-US" dirty="0">
              <a:solidFill>
                <a:srgbClr val="002060"/>
              </a:solidFill>
              <a:latin typeface="Times New Roman" panose="02020603050405020304" pitchFamily="18" charset="0"/>
              <a:cs typeface="Times New Roman" panose="02020603050405020304" pitchFamily="18" charset="0"/>
            </a:endParaRPr>
          </a:p>
          <a:p>
            <a:pPr eaLnBrk="1" hangingPunct="1">
              <a:lnSpc>
                <a:spcPct val="80000"/>
              </a:lnSpc>
            </a:pPr>
            <a:r>
              <a:rPr lang="en-US" altLang="en-US" dirty="0">
                <a:solidFill>
                  <a:srgbClr val="002060"/>
                </a:solidFill>
                <a:latin typeface="Times New Roman" panose="02020603050405020304" pitchFamily="18" charset="0"/>
                <a:cs typeface="Times New Roman" panose="02020603050405020304" pitchFamily="18" charset="0"/>
              </a:rPr>
              <a:t>Commission on Ethics given authority to enforce Citizens’ Bill of Rights and impose penalties set out in Section 2-11.1(cc)(1) of Miami-Dade County Code of Ethics Ordinance (2012 Referendum).</a:t>
            </a:r>
          </a:p>
        </p:txBody>
      </p:sp>
      <p:sp>
        <p:nvSpPr>
          <p:cNvPr id="10" name="Rectangle 2"/>
          <p:cNvSpPr>
            <a:spLocks noGrp="1" noChangeArrowheads="1"/>
          </p:cNvSpPr>
          <p:nvPr>
            <p:ph type="title"/>
          </p:nvPr>
        </p:nvSpPr>
        <p:spPr>
          <a:xfrm>
            <a:off x="1995489" y="304800"/>
            <a:ext cx="8353425" cy="1143000"/>
          </a:xfrm>
        </p:spPr>
        <p:txBody>
          <a:bodyPr>
            <a:normAutofit fontScale="90000"/>
          </a:bodyPr>
          <a:lstStyle/>
          <a:p>
            <a:pPr eaLnBrk="1" hangingPunct="1">
              <a:defRPr/>
            </a:pPr>
            <a:r>
              <a:rPr lang="en-US" altLang="en-US" sz="4000" b="1" cap="none" dirty="0">
                <a:solidFill>
                  <a:srgbClr val="002060"/>
                </a:solidFill>
                <a:latin typeface="Times New Roman" panose="02020603050405020304" pitchFamily="18" charset="0"/>
                <a:cs typeface="Times New Roman" panose="02020603050405020304" pitchFamily="18" charset="0"/>
              </a:rPr>
              <a:t>Citizens’ Bill of Rights</a:t>
            </a:r>
            <a:br>
              <a:rPr lang="en-US" altLang="en-US" sz="4000" cap="none" dirty="0">
                <a:solidFill>
                  <a:srgbClr val="002060"/>
                </a:solidFill>
                <a:latin typeface="Times New Roman" panose="02020603050405020304" pitchFamily="18" charset="0"/>
                <a:cs typeface="Times New Roman" panose="02020603050405020304" pitchFamily="18" charset="0"/>
              </a:rPr>
            </a:br>
            <a:r>
              <a:rPr lang="en-US" altLang="en-US" sz="4000" cap="none" dirty="0">
                <a:solidFill>
                  <a:srgbClr val="002060"/>
                </a:solidFill>
                <a:latin typeface="Times New Roman" panose="02020603050405020304" pitchFamily="18" charset="0"/>
                <a:cs typeface="Times New Roman" panose="02020603050405020304" pitchFamily="18" charset="0"/>
              </a:rPr>
              <a:t>Miami-Dade Home Rule Charter, May 1957</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1649660"/>
            <a:ext cx="3276600" cy="70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6" descr="C:\Users\robthom\AppData\Local\Microsoft\Windows\Temporary Internet Files\Content.IE5\AY6W1JSQ\MC900149431[1].wmf">
            <a:extLst>
              <a:ext uri="{FF2B5EF4-FFF2-40B4-BE49-F238E27FC236}">
                <a16:creationId xmlns:a16="http://schemas.microsoft.com/office/drawing/2014/main" id="{F4CCC2BA-7A47-4705-A6BD-E33EEA1B91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723382"/>
            <a:ext cx="3048000" cy="183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0812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00221-3221-4813-B8CD-3E01B9E5A8B6}"/>
              </a:ext>
            </a:extLst>
          </p:cNvPr>
          <p:cNvSpPr>
            <a:spLocks noGrp="1"/>
          </p:cNvSpPr>
          <p:nvPr>
            <p:ph type="title"/>
          </p:nvPr>
        </p:nvSpPr>
        <p:spPr/>
        <p:txBody>
          <a:bodyPr>
            <a:normAutofit/>
          </a:bodyPr>
          <a:lstStyle/>
          <a:p>
            <a:r>
              <a:rPr lang="en-US" altLang="en-US" sz="4000" kern="0" dirty="0">
                <a:solidFill>
                  <a:srgbClr val="002060"/>
                </a:solidFill>
                <a:latin typeface="Times New Roman" panose="02020603050405020304" pitchFamily="18" charset="0"/>
                <a:cs typeface="Times New Roman" panose="02020603050405020304" pitchFamily="18" charset="0"/>
              </a:rPr>
              <a:t>G</a:t>
            </a:r>
            <a:r>
              <a:rPr lang="en-US" altLang="en-US" sz="4000" kern="0" cap="none" dirty="0">
                <a:solidFill>
                  <a:srgbClr val="002060"/>
                </a:solidFill>
                <a:latin typeface="Times New Roman" panose="02020603050405020304" pitchFamily="18" charset="0"/>
                <a:cs typeface="Times New Roman" panose="02020603050405020304" pitchFamily="18" charset="0"/>
              </a:rPr>
              <a:t>uarantees All Citizens:</a:t>
            </a:r>
            <a:endParaRPr lang="en-US" sz="4000" dirty="0">
              <a:solidFill>
                <a:srgbClr val="002060"/>
              </a:solidFill>
            </a:endParaRPr>
          </a:p>
        </p:txBody>
      </p:sp>
      <p:sp>
        <p:nvSpPr>
          <p:cNvPr id="3" name="Content Placeholder 2">
            <a:extLst>
              <a:ext uri="{FF2B5EF4-FFF2-40B4-BE49-F238E27FC236}">
                <a16:creationId xmlns:a16="http://schemas.microsoft.com/office/drawing/2014/main" id="{96E5CF3E-DB3C-4502-AB22-981DA9756098}"/>
              </a:ext>
            </a:extLst>
          </p:cNvPr>
          <p:cNvSpPr>
            <a:spLocks noGrp="1"/>
          </p:cNvSpPr>
          <p:nvPr>
            <p:ph idx="1"/>
          </p:nvPr>
        </p:nvSpPr>
        <p:spPr/>
        <p:txBody>
          <a:bodyPr/>
          <a:lstStyle/>
          <a:p>
            <a:pPr algn="just"/>
            <a:endParaRPr lang="en-US" dirty="0">
              <a:solidFill>
                <a:srgbClr val="002060"/>
              </a:solidFill>
              <a:latin typeface="Times New Roman" panose="02020603050405020304" pitchFamily="18" charset="0"/>
              <a:cs typeface="Times New Roman" panose="02020603050405020304" pitchFamily="18" charset="0"/>
            </a:endParaRPr>
          </a:p>
          <a:p>
            <a:pPr algn="just"/>
            <a:r>
              <a:rPr lang="en-US" sz="2800" dirty="0">
                <a:solidFill>
                  <a:srgbClr val="002060"/>
                </a:solidFill>
                <a:latin typeface="Times New Roman" panose="02020603050405020304" pitchFamily="18" charset="0"/>
                <a:cs typeface="Times New Roman" panose="02020603050405020304" pitchFamily="18" charset="0"/>
              </a:rPr>
              <a:t>Prompt and convenient service from local government;</a:t>
            </a:r>
          </a:p>
          <a:p>
            <a:pPr algn="just"/>
            <a:r>
              <a:rPr lang="en-US" sz="2800" kern="0" dirty="0">
                <a:solidFill>
                  <a:srgbClr val="002060"/>
                </a:solidFill>
                <a:highlight>
                  <a:srgbClr val="FFFF00"/>
                </a:highlight>
                <a:latin typeface="Times New Roman" panose="02020603050405020304" pitchFamily="18" charset="0"/>
                <a:cs typeface="Times New Roman" panose="02020603050405020304" pitchFamily="18" charset="0"/>
              </a:rPr>
              <a:t>Truthful information from public servants.</a:t>
            </a:r>
          </a:p>
          <a:p>
            <a:pPr algn="just"/>
            <a:r>
              <a:rPr lang="en-US" sz="2800" kern="0" dirty="0">
                <a:solidFill>
                  <a:srgbClr val="002060"/>
                </a:solidFill>
                <a:highlight>
                  <a:srgbClr val="FFFF00"/>
                </a:highlight>
                <a:latin typeface="Times New Roman" panose="02020603050405020304" pitchFamily="18" charset="0"/>
                <a:cs typeface="Times New Roman" panose="02020603050405020304" pitchFamily="18" charset="0"/>
              </a:rPr>
              <a:t>Right to inspect and copy public records.</a:t>
            </a:r>
          </a:p>
          <a:p>
            <a:pPr algn="just"/>
            <a:r>
              <a:rPr lang="en-US" sz="2800" kern="0" dirty="0">
                <a:solidFill>
                  <a:srgbClr val="002060"/>
                </a:solidFill>
                <a:highlight>
                  <a:srgbClr val="FFFF00"/>
                </a:highlight>
                <a:latin typeface="Times New Roman" panose="02020603050405020304" pitchFamily="18" charset="0"/>
                <a:cs typeface="Times New Roman" panose="02020603050405020304" pitchFamily="18" charset="0"/>
              </a:rPr>
              <a:t>Proper notice of and opportunity to participate in public meetings.</a:t>
            </a:r>
          </a:p>
          <a:p>
            <a:pPr algn="just"/>
            <a:r>
              <a:rPr lang="en-US" sz="2800" kern="0" dirty="0">
                <a:solidFill>
                  <a:srgbClr val="002060"/>
                </a:solidFill>
                <a:latin typeface="Times New Roman" panose="02020603050405020304" pitchFamily="18" charset="0"/>
                <a:cs typeface="Times New Roman" panose="02020603050405020304" pitchFamily="18" charset="0"/>
              </a:rPr>
              <a:t>Transparency in budgeting and auditing.</a:t>
            </a:r>
          </a:p>
          <a:p>
            <a:endParaRPr lang="en-US" kern="0" dirty="0">
              <a:solidFill>
                <a:schemeClr val="accent1">
                  <a:lumMod val="75000"/>
                </a:schemeClr>
              </a:solidFill>
              <a:latin typeface="Times New Roman" panose="02020603050405020304" pitchFamily="18" charset="0"/>
              <a:cs typeface="Times New Roman" panose="02020603050405020304" pitchFamily="18" charset="0"/>
            </a:endParaRPr>
          </a:p>
          <a:p>
            <a:endParaRPr lang="en-US" kern="0" dirty="0">
              <a:solidFill>
                <a:schemeClr val="accent1">
                  <a:lumMod val="75000"/>
                </a:schemeClr>
              </a:solidFill>
              <a:latin typeface="Times New Roman" panose="02020603050405020304" pitchFamily="18" charset="0"/>
              <a:cs typeface="Times New Roman" panose="02020603050405020304" pitchFamily="18" charset="0"/>
            </a:endParaRPr>
          </a:p>
          <a:p>
            <a:endParaRPr lang="en-US" kern="0" dirty="0">
              <a:solidFill>
                <a:schemeClr val="accent1">
                  <a:lumMod val="75000"/>
                </a:schemeClr>
              </a:solidFill>
              <a:latin typeface="Times New Roman" panose="02020603050405020304" pitchFamily="18" charset="0"/>
              <a:cs typeface="Times New Roman" panose="02020603050405020304" pitchFamily="18" charset="0"/>
            </a:endParaRP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14979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8546D-3C7B-4716-9225-271F9158BA1F}"/>
              </a:ext>
            </a:extLst>
          </p:cNvPr>
          <p:cNvSpPr>
            <a:spLocks noGrp="1"/>
          </p:cNvSpPr>
          <p:nvPr>
            <p:ph type="title"/>
          </p:nvPr>
        </p:nvSpPr>
        <p:spPr/>
        <p:txBody>
          <a:bodyPr>
            <a:noAutofit/>
          </a:bodyPr>
          <a:lstStyle/>
          <a:p>
            <a:pPr algn="ctr"/>
            <a:br>
              <a:rPr lang="en-US" sz="2800" cap="none" dirty="0">
                <a:solidFill>
                  <a:schemeClr val="accent1"/>
                </a:solidFill>
                <a:latin typeface="Times New Roman" panose="02020603050405020304" pitchFamily="18" charset="0"/>
                <a:cs typeface="Times New Roman" panose="02020603050405020304" pitchFamily="18" charset="0"/>
              </a:rPr>
            </a:br>
            <a:br>
              <a:rPr lang="en-US" sz="2800" cap="none" dirty="0">
                <a:solidFill>
                  <a:schemeClr val="accent1"/>
                </a:solidFill>
                <a:latin typeface="Times New Roman" panose="02020603050405020304" pitchFamily="18" charset="0"/>
                <a:cs typeface="Times New Roman" panose="02020603050405020304" pitchFamily="18" charset="0"/>
              </a:rPr>
            </a:br>
            <a:r>
              <a:rPr lang="en-US" sz="2800" b="1" cap="none" dirty="0">
                <a:solidFill>
                  <a:srgbClr val="002060"/>
                </a:solidFill>
                <a:latin typeface="Times New Roman" panose="02020603050405020304" pitchFamily="18" charset="0"/>
                <a:cs typeface="Times New Roman" panose="02020603050405020304" pitchFamily="18" charset="0"/>
              </a:rPr>
              <a:t>Public Record</a:t>
            </a:r>
            <a:br>
              <a:rPr lang="en-US" sz="2800" b="1" cap="none" dirty="0">
                <a:solidFill>
                  <a:srgbClr val="002060"/>
                </a:solidFill>
                <a:latin typeface="Times New Roman" panose="02020603050405020304" pitchFamily="18" charset="0"/>
                <a:cs typeface="Times New Roman" panose="02020603050405020304" pitchFamily="18" charset="0"/>
              </a:rPr>
            </a:br>
            <a:r>
              <a:rPr lang="en-US" sz="2800" cap="none" dirty="0">
                <a:solidFill>
                  <a:srgbClr val="002060"/>
                </a:solidFill>
                <a:latin typeface="Times New Roman" panose="02020603050405020304" pitchFamily="18" charset="0"/>
                <a:cs typeface="Times New Roman" panose="02020603050405020304" pitchFamily="18" charset="0"/>
              </a:rPr>
              <a:t>2016 Miami-Dade County Referendum </a:t>
            </a:r>
            <a:br>
              <a:rPr lang="en-US" sz="2800" cap="none" dirty="0">
                <a:solidFill>
                  <a:srgbClr val="002060"/>
                </a:solidFill>
                <a:latin typeface="Times New Roman" panose="02020603050405020304" pitchFamily="18" charset="0"/>
                <a:cs typeface="Times New Roman" panose="02020603050405020304" pitchFamily="18" charset="0"/>
              </a:rPr>
            </a:br>
            <a:br>
              <a:rPr lang="en-US" sz="2800" cap="none" dirty="0">
                <a:solidFill>
                  <a:srgbClr val="002060"/>
                </a:solidFill>
                <a:latin typeface="Times New Roman" panose="02020603050405020304" pitchFamily="18" charset="0"/>
                <a:cs typeface="Times New Roman" panose="02020603050405020304" pitchFamily="18" charset="0"/>
              </a:rPr>
            </a:br>
            <a:endParaRPr lang="en-US" sz="2800" cap="none" dirty="0">
              <a:solidFill>
                <a:srgbClr val="00206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70C8C0B-5B22-41AB-8628-637469FB4E34}"/>
              </a:ext>
            </a:extLst>
          </p:cNvPr>
          <p:cNvSpPr>
            <a:spLocks noGrp="1"/>
          </p:cNvSpPr>
          <p:nvPr>
            <p:ph idx="1"/>
          </p:nvPr>
        </p:nvSpPr>
        <p:spPr/>
        <p:txBody>
          <a:bodyPr/>
          <a:lstStyle/>
          <a:p>
            <a:endParaRPr lang="en-US" altLang="en-US" dirty="0">
              <a:solidFill>
                <a:srgbClr val="333399"/>
              </a:solidFill>
            </a:endParaRPr>
          </a:p>
          <a:p>
            <a:pPr marL="114300" indent="0" algn="just">
              <a:buNone/>
            </a:pPr>
            <a:r>
              <a:rPr lang="en-US" altLang="en-US" dirty="0">
                <a:solidFill>
                  <a:srgbClr val="002060"/>
                </a:solidFill>
                <a:latin typeface="Times New Roman" panose="02020603050405020304" pitchFamily="18" charset="0"/>
                <a:cs typeface="Times New Roman" panose="02020603050405020304" pitchFamily="18" charset="0"/>
              </a:rPr>
              <a:t>All audits, reports, minutes, documents and other public records of the county and the municipalities and their boards, agencies, departments and authorities shall be open for inspection </a:t>
            </a:r>
            <a:r>
              <a:rPr lang="en-US" altLang="en-US" b="1" dirty="0">
                <a:solidFill>
                  <a:srgbClr val="002060"/>
                </a:solidFill>
                <a:latin typeface="Times New Roman" panose="02020603050405020304" pitchFamily="18" charset="0"/>
                <a:cs typeface="Times New Roman" panose="02020603050405020304" pitchFamily="18" charset="0"/>
              </a:rPr>
              <a:t>and copying, consistent with the requirements of the State of Florida’s public records laws </a:t>
            </a:r>
            <a:r>
              <a:rPr lang="en-US" altLang="en-US" dirty="0">
                <a:solidFill>
                  <a:srgbClr val="002060"/>
                </a:solidFill>
                <a:latin typeface="Times New Roman" panose="02020603050405020304" pitchFamily="18" charset="0"/>
                <a:cs typeface="Times New Roman" panose="02020603050405020304" pitchFamily="18" charset="0"/>
              </a:rPr>
              <a:t>at reasonable times and places convenient to the public.</a:t>
            </a:r>
          </a:p>
          <a:p>
            <a:endParaRPr lang="en-US" dirty="0"/>
          </a:p>
        </p:txBody>
      </p:sp>
    </p:spTree>
    <p:extLst>
      <p:ext uri="{BB962C8B-B14F-4D97-AF65-F5344CB8AC3E}">
        <p14:creationId xmlns:p14="http://schemas.microsoft.com/office/powerpoint/2010/main" val="3190782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AF76-0F6F-4315-8164-7F61A7D482A4}"/>
              </a:ext>
            </a:extLst>
          </p:cNvPr>
          <p:cNvSpPr>
            <a:spLocks noGrp="1"/>
          </p:cNvSpPr>
          <p:nvPr>
            <p:ph type="title"/>
          </p:nvPr>
        </p:nvSpPr>
        <p:spPr/>
        <p:txBody>
          <a:bodyPr/>
          <a:lstStyle/>
          <a:p>
            <a:r>
              <a:rPr lang="en-US" cap="none" dirty="0">
                <a:solidFill>
                  <a:srgbClr val="002060"/>
                </a:solidFill>
                <a:latin typeface="Times New Roman" panose="02020603050405020304" pitchFamily="18" charset="0"/>
                <a:cs typeface="Times New Roman" panose="02020603050405020304" pitchFamily="18" charset="0"/>
              </a:rPr>
              <a:t>On behalf of the Commission on Ethics </a:t>
            </a:r>
            <a:r>
              <a:rPr lang="en-US" dirty="0">
                <a:solidFill>
                  <a:srgbClr val="002060"/>
                </a:solidFill>
                <a:latin typeface="Times New Roman" panose="02020603050405020304" pitchFamily="18" charset="0"/>
                <a:cs typeface="Times New Roman" panose="02020603050405020304" pitchFamily="18" charset="0"/>
              </a:rPr>
              <a:t> </a:t>
            </a:r>
            <a:r>
              <a:rPr lang="en-US" dirty="0">
                <a:solidFill>
                  <a:srgbClr val="002060"/>
                </a:solidFill>
              </a:rPr>
              <a:t> </a:t>
            </a:r>
          </a:p>
        </p:txBody>
      </p:sp>
      <p:sp>
        <p:nvSpPr>
          <p:cNvPr id="3" name="Content Placeholder 2">
            <a:extLst>
              <a:ext uri="{FF2B5EF4-FFF2-40B4-BE49-F238E27FC236}">
                <a16:creationId xmlns:a16="http://schemas.microsoft.com/office/drawing/2014/main" id="{2952CED7-74B2-4EF5-B5B4-BE4D4CBCABC3}"/>
              </a:ext>
            </a:extLst>
          </p:cNvPr>
          <p:cNvSpPr>
            <a:spLocks noGrp="1"/>
          </p:cNvSpPr>
          <p:nvPr>
            <p:ph idx="1"/>
          </p:nvPr>
        </p:nvSpPr>
        <p:spPr>
          <a:xfrm>
            <a:off x="1960485" y="1560127"/>
            <a:ext cx="8229600" cy="4876800"/>
          </a:xfrm>
        </p:spPr>
        <p:txBody>
          <a:bodyPr>
            <a:normAutofit fontScale="92500" lnSpcReduction="20000"/>
          </a:bodyPr>
          <a:lstStyle/>
          <a:p>
            <a:pPr marL="114300" indent="0" algn="ctr">
              <a:lnSpc>
                <a:spcPct val="80000"/>
              </a:lnSpc>
              <a:buNone/>
            </a:pPr>
            <a:endParaRPr lang="en-US" altLang="en-US" dirty="0">
              <a:solidFill>
                <a:schemeClr val="accent2"/>
              </a:solidFill>
            </a:endParaRPr>
          </a:p>
          <a:p>
            <a:pPr marL="114300" indent="0" algn="ctr">
              <a:lnSpc>
                <a:spcPct val="80000"/>
              </a:lnSpc>
              <a:buNone/>
            </a:pPr>
            <a:endParaRPr lang="en-US" altLang="en-US" dirty="0">
              <a:solidFill>
                <a:srgbClr val="002060"/>
              </a:solidFill>
              <a:latin typeface="Times New Roman" panose="02020603050405020304" pitchFamily="18" charset="0"/>
              <a:cs typeface="Times New Roman" panose="02020603050405020304" pitchFamily="18" charset="0"/>
            </a:endParaRPr>
          </a:p>
          <a:p>
            <a:pPr marL="114300" indent="0" algn="ctr">
              <a:lnSpc>
                <a:spcPct val="80000"/>
              </a:lnSpc>
              <a:buNone/>
            </a:pPr>
            <a:endParaRPr lang="en-US" altLang="en-US" dirty="0">
              <a:solidFill>
                <a:srgbClr val="002060"/>
              </a:solidFill>
              <a:latin typeface="Times New Roman" panose="02020603050405020304" pitchFamily="18" charset="0"/>
              <a:cs typeface="Times New Roman" panose="02020603050405020304" pitchFamily="18" charset="0"/>
            </a:endParaRPr>
          </a:p>
          <a:p>
            <a:pPr marL="114300" indent="0" algn="ctr">
              <a:lnSpc>
                <a:spcPct val="80000"/>
              </a:lnSpc>
              <a:buNone/>
            </a:pPr>
            <a:endParaRPr lang="en-US" altLang="en-US" dirty="0">
              <a:solidFill>
                <a:srgbClr val="002060"/>
              </a:solidFill>
              <a:latin typeface="Times New Roman" panose="02020603050405020304" pitchFamily="18" charset="0"/>
              <a:cs typeface="Times New Roman" panose="02020603050405020304" pitchFamily="18" charset="0"/>
            </a:endParaRPr>
          </a:p>
          <a:p>
            <a:pPr marL="114300" indent="0" algn="ctr">
              <a:lnSpc>
                <a:spcPct val="80000"/>
              </a:lnSpc>
              <a:buNone/>
            </a:pPr>
            <a:r>
              <a:rPr lang="en-US" altLang="en-US" dirty="0">
                <a:solidFill>
                  <a:srgbClr val="002060"/>
                </a:solidFill>
                <a:latin typeface="Times New Roman" panose="02020603050405020304" pitchFamily="18" charset="0"/>
                <a:cs typeface="Times New Roman" panose="02020603050405020304" pitchFamily="18" charset="0"/>
              </a:rPr>
              <a:t>Dr. Judith Bernier, Chair</a:t>
            </a:r>
          </a:p>
          <a:p>
            <a:pPr marL="114300" indent="0" algn="ctr">
              <a:lnSpc>
                <a:spcPct val="80000"/>
              </a:lnSpc>
              <a:buNone/>
            </a:pPr>
            <a:r>
              <a:rPr lang="en-US" altLang="en-US" dirty="0">
                <a:solidFill>
                  <a:srgbClr val="002060"/>
                </a:solidFill>
                <a:latin typeface="Times New Roman" panose="02020603050405020304" pitchFamily="18" charset="0"/>
                <a:cs typeface="Times New Roman" panose="02020603050405020304" pitchFamily="18" charset="0"/>
              </a:rPr>
              <a:t>Wifredo “Willie” Gort, Vice-Chair</a:t>
            </a:r>
          </a:p>
          <a:p>
            <a:pPr marL="114300" indent="0" algn="ctr">
              <a:lnSpc>
                <a:spcPct val="80000"/>
              </a:lnSpc>
              <a:buNone/>
            </a:pPr>
            <a:r>
              <a:rPr lang="en-US" altLang="en-US" dirty="0">
                <a:solidFill>
                  <a:srgbClr val="002060"/>
                </a:solidFill>
                <a:latin typeface="Times New Roman" panose="02020603050405020304" pitchFamily="18" charset="0"/>
                <a:cs typeface="Times New Roman" panose="02020603050405020304" pitchFamily="18" charset="0"/>
              </a:rPr>
              <a:t>Nelson C. Bellido, Esq.</a:t>
            </a:r>
          </a:p>
          <a:p>
            <a:pPr marL="114300" indent="0" algn="ctr">
              <a:lnSpc>
                <a:spcPct val="80000"/>
              </a:lnSpc>
              <a:buNone/>
            </a:pPr>
            <a:r>
              <a:rPr lang="en-US" altLang="en-US" dirty="0">
                <a:solidFill>
                  <a:srgbClr val="002060"/>
                </a:solidFill>
                <a:latin typeface="Times New Roman" panose="02020603050405020304" pitchFamily="18" charset="0"/>
                <a:cs typeface="Times New Roman" panose="02020603050405020304" pitchFamily="18" charset="0"/>
              </a:rPr>
              <a:t>Dava J. Tunis, Esq.</a:t>
            </a:r>
          </a:p>
          <a:p>
            <a:pPr marL="114300" indent="0" algn="ctr">
              <a:lnSpc>
                <a:spcPct val="80000"/>
              </a:lnSpc>
              <a:buNone/>
            </a:pPr>
            <a:r>
              <a:rPr lang="en-US" sz="2800">
                <a:effectLst/>
                <a:latin typeface="Times New Roman" panose="02020603050405020304" pitchFamily="18" charset="0"/>
                <a:ea typeface="Times New Roman" panose="02020603050405020304" pitchFamily="18" charset="0"/>
              </a:rPr>
              <a:t>Lourdes Fernandez, Esq. </a:t>
            </a:r>
            <a:endParaRPr lang="en-US" altLang="en-US" dirty="0">
              <a:solidFill>
                <a:srgbClr val="002060"/>
              </a:solidFill>
              <a:latin typeface="Times New Roman" panose="02020603050405020304" pitchFamily="18" charset="0"/>
              <a:cs typeface="Times New Roman" panose="02020603050405020304" pitchFamily="18" charset="0"/>
            </a:endParaRPr>
          </a:p>
          <a:p>
            <a:pPr marL="0" indent="0" algn="ctr">
              <a:lnSpc>
                <a:spcPct val="80000"/>
              </a:lnSpc>
              <a:buNone/>
            </a:pPr>
            <a:r>
              <a:rPr lang="en-US" altLang="en-US" dirty="0">
                <a:solidFill>
                  <a:srgbClr val="002060"/>
                </a:solidFill>
                <a:latin typeface="Times New Roman" panose="02020603050405020304" pitchFamily="18" charset="0"/>
                <a:cs typeface="Times New Roman" panose="02020603050405020304" pitchFamily="18" charset="0"/>
              </a:rPr>
              <a:t> </a:t>
            </a:r>
          </a:p>
          <a:p>
            <a:pPr marL="114300" indent="0" algn="ctr">
              <a:lnSpc>
                <a:spcPct val="80000"/>
              </a:lnSpc>
              <a:buNone/>
            </a:pPr>
            <a:r>
              <a:rPr lang="en-US" altLang="en-US" dirty="0">
                <a:solidFill>
                  <a:srgbClr val="002060"/>
                </a:solidFill>
                <a:latin typeface="Times New Roman" panose="02020603050405020304" pitchFamily="18" charset="0"/>
                <a:cs typeface="Times New Roman" panose="02020603050405020304" pitchFamily="18" charset="0"/>
              </a:rPr>
              <a:t>Jose Arrojo, Executive Director</a:t>
            </a:r>
          </a:p>
          <a:p>
            <a:pPr marL="114300" indent="0" algn="ctr">
              <a:buNone/>
            </a:pPr>
            <a:r>
              <a:rPr lang="en-US" sz="3600" b="1" dirty="0">
                <a:solidFill>
                  <a:srgbClr val="002060"/>
                </a:solidFill>
                <a:latin typeface="Times New Roman" panose="02020603050405020304" pitchFamily="18" charset="0"/>
                <a:cs typeface="Times New Roman" panose="02020603050405020304" pitchFamily="18" charset="0"/>
              </a:rPr>
              <a:t>Thank you for your attention</a:t>
            </a:r>
          </a:p>
          <a:p>
            <a:pPr marL="114300" indent="0" algn="ctr">
              <a:buNone/>
            </a:pPr>
            <a:endParaRPr lang="en-US" sz="3600" b="1" dirty="0">
              <a:solidFill>
                <a:srgbClr val="002060"/>
              </a:solidFill>
              <a:latin typeface="Times New Roman" panose="02020603050405020304" pitchFamily="18" charset="0"/>
              <a:cs typeface="Times New Roman" panose="02020603050405020304" pitchFamily="18" charset="0"/>
            </a:endParaRPr>
          </a:p>
          <a:p>
            <a:pPr marL="114300" indent="0" algn="ctr">
              <a:buNone/>
            </a:pPr>
            <a:endParaRPr lang="en-US" sz="3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5737BED-92AA-497F-9411-00ACAF3106AB}"/>
              </a:ext>
            </a:extLst>
          </p:cNvPr>
          <p:cNvPicPr>
            <a:picLocks noChangeAspect="1"/>
          </p:cNvPicPr>
          <p:nvPr/>
        </p:nvPicPr>
        <p:blipFill>
          <a:blip r:embed="rId3"/>
          <a:stretch>
            <a:fillRect/>
          </a:stretch>
        </p:blipFill>
        <p:spPr>
          <a:xfrm>
            <a:off x="5510439" y="1752600"/>
            <a:ext cx="1140051" cy="1066892"/>
          </a:xfrm>
          <a:prstGeom prst="rect">
            <a:avLst/>
          </a:prstGeom>
        </p:spPr>
      </p:pic>
    </p:spTree>
    <p:extLst>
      <p:ext uri="{BB962C8B-B14F-4D97-AF65-F5344CB8AC3E}">
        <p14:creationId xmlns:p14="http://schemas.microsoft.com/office/powerpoint/2010/main" val="1547732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E16D3-E158-4EF6-AD1A-CFFC9502A4AD}"/>
              </a:ext>
            </a:extLst>
          </p:cNvPr>
          <p:cNvSpPr>
            <a:spLocks noGrp="1"/>
          </p:cNvSpPr>
          <p:nvPr>
            <p:ph type="title"/>
          </p:nvPr>
        </p:nvSpPr>
        <p:spPr/>
        <p:txBody>
          <a:bodyPr>
            <a:normAutofit/>
          </a:bodyPr>
          <a:lstStyle/>
          <a:p>
            <a:pPr algn="ctr"/>
            <a:r>
              <a:rPr lang="en-US" sz="6000" cap="none" dirty="0">
                <a:solidFill>
                  <a:srgbClr val="0070C0"/>
                </a:solidFill>
                <a:latin typeface="Times New Roman" panose="02020603050405020304" pitchFamily="18" charset="0"/>
                <a:cs typeface="Times New Roman" panose="02020603050405020304" pitchFamily="18" charset="0"/>
              </a:rPr>
              <a:t>All Done </a:t>
            </a:r>
          </a:p>
        </p:txBody>
      </p:sp>
      <p:pic>
        <p:nvPicPr>
          <p:cNvPr id="5" name="Picture 4">
            <a:extLst>
              <a:ext uri="{FF2B5EF4-FFF2-40B4-BE49-F238E27FC236}">
                <a16:creationId xmlns:a16="http://schemas.microsoft.com/office/drawing/2014/main" id="{74E9286C-988D-42AA-BD00-9800B3AB7D71}"/>
              </a:ext>
            </a:extLst>
          </p:cNvPr>
          <p:cNvPicPr>
            <a:picLocks noChangeAspect="1"/>
          </p:cNvPicPr>
          <p:nvPr/>
        </p:nvPicPr>
        <p:blipFill>
          <a:blip r:embed="rId2"/>
          <a:stretch>
            <a:fillRect/>
          </a:stretch>
        </p:blipFill>
        <p:spPr>
          <a:xfrm>
            <a:off x="1950128" y="1828800"/>
            <a:ext cx="8360324" cy="4215618"/>
          </a:xfrm>
          <a:prstGeom prst="rect">
            <a:avLst/>
          </a:prstGeom>
        </p:spPr>
      </p:pic>
    </p:spTree>
    <p:extLst>
      <p:ext uri="{BB962C8B-B14F-4D97-AF65-F5344CB8AC3E}">
        <p14:creationId xmlns:p14="http://schemas.microsoft.com/office/powerpoint/2010/main" val="12695257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sz="2800" dirty="0"/>
              <a:t>Public Records</a:t>
            </a:r>
            <a:br>
              <a:rPr lang="en-PH" sz="2800" dirty="0"/>
            </a:br>
            <a:br>
              <a:rPr lang="en-PH" sz="2800" dirty="0"/>
            </a:br>
            <a:r>
              <a:rPr lang="en-PH" sz="2800" dirty="0"/>
              <a:t>Gustavo Ceballos, </a:t>
            </a:r>
            <a:br>
              <a:rPr lang="en-PH" sz="2800" dirty="0"/>
            </a:br>
            <a:r>
              <a:rPr lang="en-PH" sz="2800" dirty="0"/>
              <a:t>Assistant City Attorney &amp; </a:t>
            </a:r>
            <a:br>
              <a:rPr lang="en-PH" sz="2800" dirty="0"/>
            </a:br>
            <a:r>
              <a:rPr lang="en-PH" sz="2800" dirty="0"/>
              <a:t>City Prosecutor</a:t>
            </a:r>
          </a:p>
        </p:txBody>
      </p:sp>
    </p:spTree>
    <p:extLst>
      <p:ext uri="{BB962C8B-B14F-4D97-AF65-F5344CB8AC3E}">
        <p14:creationId xmlns:p14="http://schemas.microsoft.com/office/powerpoint/2010/main" val="183402986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FAD85D-594B-4848-87D6-DF24EA3E4CF0}"/>
              </a:ext>
            </a:extLst>
          </p:cNvPr>
          <p:cNvSpPr txBox="1"/>
          <p:nvPr/>
        </p:nvSpPr>
        <p:spPr>
          <a:xfrm>
            <a:off x="3587691" y="763398"/>
            <a:ext cx="5016617" cy="1077218"/>
          </a:xfrm>
          <a:prstGeom prst="rect">
            <a:avLst/>
          </a:prstGeom>
          <a:noFill/>
        </p:spPr>
        <p:txBody>
          <a:bodyPr wrap="square" rtlCol="0">
            <a:spAutoFit/>
          </a:bodyPr>
          <a:lstStyle/>
          <a:p>
            <a:pPr algn="ctr"/>
            <a:r>
              <a:rPr lang="en-US" sz="3200" dirty="0">
                <a:solidFill>
                  <a:schemeClr val="accent6">
                    <a:lumMod val="75000"/>
                  </a:schemeClr>
                </a:solidFill>
                <a:latin typeface="Constantia" panose="02030602050306030303" pitchFamily="18" charset="0"/>
              </a:rPr>
              <a:t>Florida Public Records Law</a:t>
            </a:r>
          </a:p>
          <a:p>
            <a:pPr algn="ctr"/>
            <a:endParaRPr lang="en-US" sz="3200" dirty="0">
              <a:solidFill>
                <a:schemeClr val="accent6">
                  <a:lumMod val="75000"/>
                </a:schemeClr>
              </a:solidFill>
            </a:endParaRPr>
          </a:p>
        </p:txBody>
      </p:sp>
    </p:spTree>
    <p:extLst>
      <p:ext uri="{BB962C8B-B14F-4D97-AF65-F5344CB8AC3E}">
        <p14:creationId xmlns:p14="http://schemas.microsoft.com/office/powerpoint/2010/main" val="379025890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lvl="0"/>
            <a:r>
              <a:rPr lang="en-US" sz="1800" dirty="0">
                <a:latin typeface="Constantia" panose="02030602050306030303" pitchFamily="18" charset="0"/>
              </a:rPr>
              <a:t>All materials made or received by an agency in connection with the transaction of official business which are used to perpetuate, communicate or formalize knowledge. </a:t>
            </a:r>
            <a:r>
              <a:rPr lang="en-US" sz="1800" i="1" dirty="0" err="1">
                <a:latin typeface="Constantia" panose="02030602050306030303" pitchFamily="18" charset="0"/>
              </a:rPr>
              <a:t>Shevin</a:t>
            </a:r>
            <a:r>
              <a:rPr lang="en-US" sz="1800" i="1" dirty="0">
                <a:latin typeface="Constantia" panose="02030602050306030303" pitchFamily="18" charset="0"/>
              </a:rPr>
              <a:t> v. Byron, Harless, Schaffer, Reid and Associates, Inc., </a:t>
            </a:r>
            <a:r>
              <a:rPr lang="en-US" sz="1800" dirty="0">
                <a:latin typeface="Constantia" panose="02030602050306030303" pitchFamily="18" charset="0"/>
              </a:rPr>
              <a:t>379 So. </a:t>
            </a:r>
            <a:r>
              <a:rPr lang="en-US" sz="1800" dirty="0" err="1">
                <a:latin typeface="Constantia" panose="02030602050306030303" pitchFamily="18" charset="0"/>
              </a:rPr>
              <a:t>2d</a:t>
            </a:r>
            <a:r>
              <a:rPr lang="en-US" sz="1800" dirty="0">
                <a:latin typeface="Constantia" panose="02030602050306030303" pitchFamily="18" charset="0"/>
              </a:rPr>
              <a:t> 633, 640 (Fla. 1980).</a:t>
            </a:r>
          </a:p>
          <a:p>
            <a:pPr lvl="0"/>
            <a:r>
              <a:rPr lang="en-US" sz="1800" dirty="0">
                <a:latin typeface="Constantia" panose="02030602050306030303" pitchFamily="18" charset="0"/>
              </a:rPr>
              <a:t>Documents, papers, letters, maps, books, tapes etc. regardless of the physical form.</a:t>
            </a:r>
          </a:p>
          <a:p>
            <a:pPr lvl="1"/>
            <a:r>
              <a:rPr lang="en-US" sz="1800" dirty="0">
                <a:latin typeface="Constantia" panose="02030602050306030303" pitchFamily="18" charset="0"/>
              </a:rPr>
              <a:t>Includes digital documents, emails (AGO 96-34 and 01-20), electronic calendars and even certain text messages.</a:t>
            </a:r>
          </a:p>
          <a:p>
            <a:r>
              <a:rPr lang="en-US" sz="1800" dirty="0">
                <a:latin typeface="Constantia" panose="02030602050306030303" pitchFamily="18" charset="0"/>
              </a:rPr>
              <a:t>The record should be produced in the format that it is maintained.</a:t>
            </a:r>
          </a:p>
          <a:p>
            <a:r>
              <a:rPr lang="en-PH" sz="1800" dirty="0">
                <a:latin typeface="Constantia" panose="02030602050306030303" pitchFamily="18" charset="0"/>
              </a:rPr>
              <a:t>You do not need to create a record, in response to a request, if one does not exist. </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4DA0E6A5-2D04-43B4-8AE1-FCEA70ED8B85}"/>
              </a:ext>
            </a:extLst>
          </p:cNvPr>
          <p:cNvSpPr/>
          <p:nvPr/>
        </p:nvSpPr>
        <p:spPr>
          <a:xfrm>
            <a:off x="4003472" y="685800"/>
            <a:ext cx="4185056" cy="530594"/>
          </a:xfrm>
          <a:prstGeom prst="rect">
            <a:avLst/>
          </a:prstGeom>
        </p:spPr>
        <p:txBody>
          <a:bodyPr wrap="none">
            <a:spAutoFit/>
          </a:bodyPr>
          <a:lstStyle/>
          <a:p>
            <a:pPr>
              <a:defRPr/>
            </a:pPr>
            <a:r>
              <a:rPr lang="en-PH" sz="2848" kern="0" cap="small" spc="200" dirty="0">
                <a:solidFill>
                  <a:srgbClr val="486C44"/>
                </a:solidFill>
                <a:latin typeface="Calibri Light" panose="020F0302020204030204"/>
                <a:ea typeface="+mj-ea"/>
                <a:cs typeface="+mj-cs"/>
                <a:sym typeface="Times New Roman"/>
              </a:rPr>
              <a:t>What is a public record?</a:t>
            </a:r>
            <a:endParaRPr lang="en-US" kern="0" dirty="0">
              <a:solidFill>
                <a:sysClr val="windowText" lastClr="000000"/>
              </a:solidFill>
            </a:endParaRPr>
          </a:p>
        </p:txBody>
      </p:sp>
    </p:spTree>
    <p:extLst>
      <p:ext uri="{BB962C8B-B14F-4D97-AF65-F5344CB8AC3E}">
        <p14:creationId xmlns:p14="http://schemas.microsoft.com/office/powerpoint/2010/main" val="398459362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lvl="0"/>
            <a:r>
              <a:rPr lang="en-US" sz="1800" dirty="0">
                <a:latin typeface="Constantia" panose="02030602050306030303" pitchFamily="18" charset="0"/>
              </a:rPr>
              <a:t>Drafts shared for comment?</a:t>
            </a:r>
          </a:p>
          <a:p>
            <a:pPr lvl="0"/>
            <a:r>
              <a:rPr lang="en-US" sz="1800" dirty="0">
                <a:latin typeface="Constantia" panose="02030602050306030303" pitchFamily="18" charset="0"/>
              </a:rPr>
              <a:t>Notes to self?</a:t>
            </a:r>
          </a:p>
          <a:p>
            <a:pPr lvl="1"/>
            <a:r>
              <a:rPr lang="en-US" sz="1800" dirty="0">
                <a:latin typeface="Constantia" panose="02030602050306030303" pitchFamily="18" charset="0"/>
              </a:rPr>
              <a:t>Personal notes can be public records if they are intended to communicate, perpetuate or formalize knowledge of some type. </a:t>
            </a:r>
            <a:r>
              <a:rPr lang="en-US" sz="1800" i="1" dirty="0">
                <a:latin typeface="Constantia" panose="02030602050306030303" pitchFamily="18" charset="0"/>
              </a:rPr>
              <a:t>See, Miami Herald Media Company v. Sarnoff</a:t>
            </a:r>
            <a:r>
              <a:rPr lang="en-US" sz="1800" dirty="0">
                <a:latin typeface="Constantia" panose="02030602050306030303" pitchFamily="18" charset="0"/>
              </a:rPr>
              <a:t>, 971 So. </a:t>
            </a:r>
            <a:r>
              <a:rPr lang="en-US" sz="1800" dirty="0" err="1">
                <a:latin typeface="Constantia" panose="02030602050306030303" pitchFamily="18" charset="0"/>
              </a:rPr>
              <a:t>2d</a:t>
            </a:r>
            <a:r>
              <a:rPr lang="en-US" sz="1800" dirty="0">
                <a:latin typeface="Constantia" panose="02030602050306030303" pitchFamily="18" charset="0"/>
              </a:rPr>
              <a:t> 915 (Fla. </a:t>
            </a:r>
            <a:r>
              <a:rPr lang="en-US" sz="1800" dirty="0" err="1">
                <a:latin typeface="Constantia" panose="02030602050306030303" pitchFamily="18" charset="0"/>
              </a:rPr>
              <a:t>3d</a:t>
            </a:r>
            <a:r>
              <a:rPr lang="en-US" sz="1800" dirty="0">
                <a:latin typeface="Constantia" panose="02030602050306030303" pitchFamily="18" charset="0"/>
              </a:rPr>
              <a:t> </a:t>
            </a:r>
            <a:r>
              <a:rPr lang="en-US" sz="1800" dirty="0" err="1">
                <a:latin typeface="Constantia" panose="02030602050306030303" pitchFamily="18" charset="0"/>
              </a:rPr>
              <a:t>DCA</a:t>
            </a:r>
            <a:r>
              <a:rPr lang="en-US" sz="1800" dirty="0">
                <a:latin typeface="Constantia" panose="02030602050306030303" pitchFamily="18" charset="0"/>
              </a:rPr>
              <a:t> 2007)</a:t>
            </a:r>
          </a:p>
          <a:p>
            <a:pPr lvl="1"/>
            <a:r>
              <a:rPr lang="en-US" sz="1800" dirty="0">
                <a:latin typeface="Constantia" panose="02030602050306030303" pitchFamily="18" charset="0"/>
              </a:rPr>
              <a:t>However, public employees’ notes to self-designed for own use in remembering certain items, are not public records. </a:t>
            </a:r>
            <a:r>
              <a:rPr lang="en-US" sz="1800" i="1" dirty="0">
                <a:latin typeface="Constantia" panose="02030602050306030303" pitchFamily="18" charset="0"/>
              </a:rPr>
              <a:t>Justice Coalition v. The First District Court of Appeal Judicial Nominating Commission, 823 So. </a:t>
            </a:r>
            <a:r>
              <a:rPr lang="en-US" sz="1800" i="1" dirty="0" err="1">
                <a:latin typeface="Constantia" panose="02030602050306030303" pitchFamily="18" charset="0"/>
              </a:rPr>
              <a:t>2d</a:t>
            </a:r>
            <a:r>
              <a:rPr lang="en-US" sz="1800" i="1" dirty="0">
                <a:latin typeface="Constantia" panose="02030602050306030303" pitchFamily="18" charset="0"/>
              </a:rPr>
              <a:t> 247 (Fla. 1st </a:t>
            </a:r>
            <a:r>
              <a:rPr lang="en-US" sz="1800" i="1" dirty="0" err="1">
                <a:latin typeface="Constantia" panose="02030602050306030303" pitchFamily="18" charset="0"/>
              </a:rPr>
              <a:t>DCA</a:t>
            </a:r>
            <a:r>
              <a:rPr lang="en-US" sz="1800" i="1" dirty="0">
                <a:latin typeface="Constantia" panose="02030602050306030303" pitchFamily="18" charset="0"/>
              </a:rPr>
              <a:t> 2002)</a:t>
            </a:r>
          </a:p>
          <a:p>
            <a:pPr lvl="1"/>
            <a:r>
              <a:rPr lang="en-US" sz="1800" i="1" dirty="0">
                <a:latin typeface="Constantia" panose="02030602050306030303" pitchFamily="18" charset="0"/>
              </a:rPr>
              <a:t>See also,</a:t>
            </a:r>
            <a:r>
              <a:rPr lang="en-US" sz="1800" dirty="0">
                <a:latin typeface="Constantia" panose="02030602050306030303" pitchFamily="18" charset="0"/>
              </a:rPr>
              <a:t> Op. </a:t>
            </a:r>
            <a:r>
              <a:rPr lang="en-US" sz="1800" dirty="0" err="1">
                <a:latin typeface="Constantia" panose="02030602050306030303" pitchFamily="18" charset="0"/>
              </a:rPr>
              <a:t>Att’y</a:t>
            </a:r>
            <a:r>
              <a:rPr lang="en-US" sz="1800" dirty="0">
                <a:latin typeface="Constantia" panose="02030602050306030303" pitchFamily="18" charset="0"/>
              </a:rPr>
              <a:t> Gen. Fla 10-55 (2010), notes not public records if not transcribed or shown to others.</a:t>
            </a:r>
            <a:endParaRPr lang="en-PH" sz="1800" dirty="0">
              <a:latin typeface="Constantia" panose="02030602050306030303" pitchFamily="18" charset="0"/>
            </a:endParaRPr>
          </a:p>
          <a:p>
            <a:pPr marL="0" indent="0" algn="ctr">
              <a:buNone/>
            </a:pPr>
            <a:endParaRPr lang="en-US" sz="4000" dirty="0">
              <a:latin typeface="Constantia" panose="02030602050306030303" pitchFamily="18" charset="0"/>
            </a:endParaRPr>
          </a:p>
        </p:txBody>
      </p:sp>
      <p:sp>
        <p:nvSpPr>
          <p:cNvPr id="4" name="Rectangle 3">
            <a:extLst>
              <a:ext uri="{FF2B5EF4-FFF2-40B4-BE49-F238E27FC236}">
                <a16:creationId xmlns:a16="http://schemas.microsoft.com/office/drawing/2014/main" id="{F3088B16-0762-4CAD-B19B-B2C1FAB777D4}"/>
              </a:ext>
            </a:extLst>
          </p:cNvPr>
          <p:cNvSpPr/>
          <p:nvPr/>
        </p:nvSpPr>
        <p:spPr>
          <a:xfrm>
            <a:off x="4003472" y="685800"/>
            <a:ext cx="4185056" cy="530594"/>
          </a:xfrm>
          <a:prstGeom prst="rect">
            <a:avLst/>
          </a:prstGeom>
        </p:spPr>
        <p:txBody>
          <a:bodyPr wrap="none">
            <a:spAutoFit/>
          </a:bodyPr>
          <a:lstStyle/>
          <a:p>
            <a:pPr>
              <a:defRPr/>
            </a:pPr>
            <a:r>
              <a:rPr lang="en-PH" sz="2848" kern="0" cap="small" spc="200" dirty="0">
                <a:solidFill>
                  <a:srgbClr val="486C44"/>
                </a:solidFill>
                <a:latin typeface="Calibri Light" panose="020F0302020204030204"/>
                <a:ea typeface="+mj-ea"/>
                <a:cs typeface="+mj-cs"/>
                <a:sym typeface="Times New Roman"/>
              </a:rPr>
              <a:t>What is a public record?</a:t>
            </a:r>
            <a:endParaRPr lang="en-US" kern="0" dirty="0">
              <a:solidFill>
                <a:sysClr val="windowText" lastClr="000000"/>
              </a:solidFill>
            </a:endParaRPr>
          </a:p>
        </p:txBody>
      </p:sp>
    </p:spTree>
    <p:extLst>
      <p:ext uri="{BB962C8B-B14F-4D97-AF65-F5344CB8AC3E}">
        <p14:creationId xmlns:p14="http://schemas.microsoft.com/office/powerpoint/2010/main" val="60673751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29B354FF-6E0B-45AB-8BF6-DAEC1D4574C4}"/>
              </a:ext>
            </a:extLst>
          </p:cNvPr>
          <p:cNvPicPr>
            <a:picLocks noChangeAspect="1"/>
          </p:cNvPicPr>
          <p:nvPr/>
        </p:nvPicPr>
        <p:blipFill>
          <a:blip r:embed="rId2"/>
          <a:stretch>
            <a:fillRect/>
          </a:stretch>
        </p:blipFill>
        <p:spPr>
          <a:xfrm>
            <a:off x="1828801" y="535599"/>
            <a:ext cx="8534399" cy="5789001"/>
          </a:xfrm>
          <a:prstGeom prst="rect">
            <a:avLst/>
          </a:prstGeom>
          <a:effectLst>
            <a:softEdge rad="177800"/>
          </a:effectLst>
        </p:spPr>
      </p:pic>
    </p:spTree>
    <p:extLst>
      <p:ext uri="{BB962C8B-B14F-4D97-AF65-F5344CB8AC3E}">
        <p14:creationId xmlns:p14="http://schemas.microsoft.com/office/powerpoint/2010/main" val="36462188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lvl="0"/>
            <a:r>
              <a:rPr lang="en-US" sz="1800" dirty="0">
                <a:latin typeface="Constantia" panose="02030602050306030303" pitchFamily="18" charset="0"/>
              </a:rPr>
              <a:t>Electronic Records</a:t>
            </a:r>
          </a:p>
          <a:p>
            <a:pPr lvl="1"/>
            <a:r>
              <a:rPr lang="en-US" sz="1800" dirty="0">
                <a:latin typeface="Constantia" panose="02030602050306030303" pitchFamily="18" charset="0"/>
              </a:rPr>
              <a:t>E-mail messages made or received in connection with official business</a:t>
            </a:r>
          </a:p>
          <a:p>
            <a:pPr lvl="1"/>
            <a:r>
              <a:rPr lang="en-US" sz="1800" dirty="0">
                <a:latin typeface="Constantia" panose="02030602050306030303" pitchFamily="18" charset="0"/>
              </a:rPr>
              <a:t>Placement of material on a city’s Facebook page may be a public record (Op. </a:t>
            </a:r>
            <a:r>
              <a:rPr lang="en-US" sz="1800" dirty="0" err="1">
                <a:latin typeface="Constantia" panose="02030602050306030303" pitchFamily="18" charset="0"/>
              </a:rPr>
              <a:t>Att’y</a:t>
            </a:r>
            <a:r>
              <a:rPr lang="en-US" sz="1800" dirty="0">
                <a:latin typeface="Constantia" panose="02030602050306030303" pitchFamily="18" charset="0"/>
              </a:rPr>
              <a:t> Gen. Fla. 09-19 (2009) and Op. </a:t>
            </a:r>
            <a:r>
              <a:rPr lang="en-US" sz="1800" dirty="0" err="1">
                <a:latin typeface="Constantia" panose="02030602050306030303" pitchFamily="18" charset="0"/>
              </a:rPr>
              <a:t>Att’y</a:t>
            </a:r>
            <a:r>
              <a:rPr lang="en-US" sz="1800" dirty="0">
                <a:latin typeface="Constantia" panose="02030602050306030303" pitchFamily="18" charset="0"/>
              </a:rPr>
              <a:t> Gen. Fla. 08-07 (2008)).</a:t>
            </a:r>
          </a:p>
          <a:p>
            <a:pPr lvl="1"/>
            <a:r>
              <a:rPr lang="en-US" sz="1800" dirty="0">
                <a:latin typeface="Constantia" panose="02030602050306030303" pitchFamily="18" charset="0"/>
              </a:rPr>
              <a:t>Text messages</a:t>
            </a:r>
          </a:p>
          <a:p>
            <a:pPr lvl="2"/>
            <a:r>
              <a:rPr lang="en-US" sz="1800" dirty="0">
                <a:latin typeface="Constantia" panose="02030602050306030303" pitchFamily="18" charset="0"/>
              </a:rPr>
              <a:t>Inf. Op. to Browning, March 17, 2010- retention required depending on context of text messages.</a:t>
            </a:r>
          </a:p>
          <a:p>
            <a:pPr lvl="1"/>
            <a:r>
              <a:rPr lang="en-US" sz="1800" dirty="0">
                <a:latin typeface="Constantia" panose="02030602050306030303" pitchFamily="18" charset="0"/>
              </a:rPr>
              <a:t>Elected official’s twitter account. List of accounts blocked from accessing an officials’ twitter could be a public record if the tweets are public records. Inf. Op. to </a:t>
            </a:r>
            <a:r>
              <a:rPr lang="en-US" sz="1800" dirty="0" err="1">
                <a:latin typeface="Constantia" panose="02030602050306030303" pitchFamily="18" charset="0"/>
              </a:rPr>
              <a:t>Shalley</a:t>
            </a:r>
            <a:r>
              <a:rPr lang="en-US" sz="1800" dirty="0">
                <a:latin typeface="Constantia" panose="02030602050306030303" pitchFamily="18" charset="0"/>
              </a:rPr>
              <a:t>, June 1, 2016.</a:t>
            </a:r>
          </a:p>
          <a:p>
            <a:pPr marL="0" indent="0" algn="ctr">
              <a:buNone/>
            </a:pPr>
            <a:endParaRPr lang="en-US" sz="4000" dirty="0">
              <a:latin typeface="Constantia" panose="02030602050306030303" pitchFamily="18" charset="0"/>
            </a:endParaRPr>
          </a:p>
        </p:txBody>
      </p:sp>
      <p:sp>
        <p:nvSpPr>
          <p:cNvPr id="4" name="Title 3">
            <a:extLst>
              <a:ext uri="{FF2B5EF4-FFF2-40B4-BE49-F238E27FC236}">
                <a16:creationId xmlns:a16="http://schemas.microsoft.com/office/drawing/2014/main" id="{91368D47-62D9-4D90-AAA3-98CB67E1443E}"/>
              </a:ext>
            </a:extLst>
          </p:cNvPr>
          <p:cNvSpPr txBox="1">
            <a:spLocks/>
          </p:cNvSpPr>
          <p:nvPr/>
        </p:nvSpPr>
        <p:spPr>
          <a:xfrm>
            <a:off x="2920366" y="381001"/>
            <a:ext cx="6351269" cy="842255"/>
          </a:xfrm>
          <a:prstGeom prst="rect">
            <a:avLst/>
          </a:prstGeom>
          <a:ln w="12700">
            <a:miter lim="400000"/>
          </a:ln>
        </p:spPr>
        <p:txBody>
          <a:bodyPr vert="horz" lIns="0" tIns="0" rIns="0" bIns="0" rtlCol="0" anchor="b">
            <a:noAutofit/>
          </a:bodyPr>
          <a:lstStyle>
            <a:lvl1pPr algn="l" defTabSz="914400" rtl="0" eaLnBrk="1" latinLnBrk="0" hangingPunct="1">
              <a:lnSpc>
                <a:spcPct val="90000"/>
              </a:lnSpc>
              <a:spcBef>
                <a:spcPct val="0"/>
              </a:spcBef>
              <a:buNone/>
              <a:defRPr lang="en-PH" sz="2848" kern="1200" cap="small" spc="200" dirty="0">
                <a:solidFill>
                  <a:srgbClr val="486C44"/>
                </a:solidFill>
                <a:latin typeface="+mj-lt"/>
                <a:ea typeface="+mj-ea"/>
                <a:cs typeface="+mj-cs"/>
                <a:sym typeface="Times New Roman"/>
              </a:defRPr>
            </a:lvl1pPr>
          </a:lstStyle>
          <a:p>
            <a:pPr algn="ctr">
              <a:defRPr/>
            </a:pPr>
            <a:r>
              <a:rPr lang="en-US">
                <a:latin typeface="Calibri Light" panose="020F0302020204030204"/>
              </a:rPr>
              <a:t>What is a Public Record? </a:t>
            </a:r>
            <a:endParaRPr lang="en-US" dirty="0">
              <a:latin typeface="Calibri Light" panose="020F0302020204030204"/>
            </a:endParaRPr>
          </a:p>
        </p:txBody>
      </p:sp>
    </p:spTree>
    <p:extLst>
      <p:ext uri="{BB962C8B-B14F-4D97-AF65-F5344CB8AC3E}">
        <p14:creationId xmlns:p14="http://schemas.microsoft.com/office/powerpoint/2010/main" val="126108600"/>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lvl="0"/>
            <a:r>
              <a:rPr lang="en-US" sz="2600" dirty="0">
                <a:latin typeface="Constantia" panose="02030602050306030303" pitchFamily="18" charset="0"/>
              </a:rPr>
              <a:t>“Every person has the right to inspect or copy any public record made or received in connection with the official business of any public body, officer or employee of a municipality”- Florida Constitution Section 24(a)</a:t>
            </a:r>
          </a:p>
          <a:p>
            <a:pPr lvl="0"/>
            <a:r>
              <a:rPr lang="en-US" sz="2600" dirty="0">
                <a:latin typeface="Constantia" panose="02030602050306030303" pitchFamily="18" charset="0"/>
              </a:rPr>
              <a:t>“Every person who has custody of the public record shall permit the record to be inspected and copied by any person desiring to do so, at any reasonable time, under reasonable conditions and under supervision by the custodian of the public records” – Section 119.07(1)(a), F.S.</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E3F2E6D8-5267-4C3B-B5C2-43C744FFD3E0}"/>
              </a:ext>
            </a:extLst>
          </p:cNvPr>
          <p:cNvSpPr/>
          <p:nvPr/>
        </p:nvSpPr>
        <p:spPr>
          <a:xfrm>
            <a:off x="3505200" y="609600"/>
            <a:ext cx="5638800" cy="530594"/>
          </a:xfrm>
          <a:prstGeom prst="rect">
            <a:avLst/>
          </a:prstGeom>
        </p:spPr>
        <p:txBody>
          <a:bodyPr wrap="square">
            <a:spAutoFit/>
          </a:bodyPr>
          <a:lstStyle/>
          <a:p>
            <a:pPr>
              <a:defRPr/>
            </a:pPr>
            <a:r>
              <a:rPr lang="en-PH" sz="2848" kern="0" cap="small" spc="200" dirty="0">
                <a:solidFill>
                  <a:srgbClr val="486C44"/>
                </a:solidFill>
                <a:latin typeface="Calibri Light" panose="020F0302020204030204"/>
                <a:ea typeface="+mj-ea"/>
                <a:cs typeface="+mj-cs"/>
                <a:sym typeface="Times New Roman"/>
              </a:rPr>
              <a:t>Access to Government Records</a:t>
            </a:r>
            <a:endParaRPr lang="en-US" kern="0" dirty="0">
              <a:solidFill>
                <a:sysClr val="windowText" lastClr="000000"/>
              </a:solidFill>
            </a:endParaRPr>
          </a:p>
        </p:txBody>
      </p:sp>
    </p:spTree>
    <p:extLst>
      <p:ext uri="{BB962C8B-B14F-4D97-AF65-F5344CB8AC3E}">
        <p14:creationId xmlns:p14="http://schemas.microsoft.com/office/powerpoint/2010/main" val="4051207104"/>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lvl="0"/>
            <a:r>
              <a:rPr lang="en-US" sz="2400" dirty="0">
                <a:latin typeface="Constantia" panose="02030602050306030303" pitchFamily="18" charset="0"/>
              </a:rPr>
              <a:t>“person” includes individuals, firms, associates, joint ventures, partnerships, estate trusts, corporations and all other groups or combinations, regardless of whether the “person” is a citizen of the State of Florida.</a:t>
            </a:r>
            <a:endParaRPr lang="en-PH" sz="2400" dirty="0">
              <a:latin typeface="Constantia" panose="02030602050306030303" pitchFamily="18" charset="0"/>
            </a:endParaRPr>
          </a:p>
          <a:p>
            <a:r>
              <a:rPr lang="en-PH" sz="2400" dirty="0">
                <a:latin typeface="Constantia" panose="02030602050306030303" pitchFamily="18" charset="0"/>
              </a:rPr>
              <a:t>Requests can be made anonymously. </a:t>
            </a:r>
          </a:p>
          <a:p>
            <a:r>
              <a:rPr lang="en-PH" sz="2400" dirty="0">
                <a:latin typeface="Constantia" panose="02030602050306030303" pitchFamily="18" charset="0"/>
              </a:rPr>
              <a:t>It is not mandatory that public records requests be made in writing. </a:t>
            </a:r>
          </a:p>
          <a:p>
            <a:r>
              <a:rPr lang="en-PH" sz="2400" dirty="0">
                <a:latin typeface="Constantia" panose="02030602050306030303" pitchFamily="18" charset="0"/>
              </a:rPr>
              <a:t>The motivations of the person making a public records request are not relevant. </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178BB0BF-2283-46BD-8787-7EC8DC6974A6}"/>
              </a:ext>
            </a:extLst>
          </p:cNvPr>
          <p:cNvSpPr/>
          <p:nvPr/>
        </p:nvSpPr>
        <p:spPr>
          <a:xfrm>
            <a:off x="3238500" y="609600"/>
            <a:ext cx="5715000" cy="530594"/>
          </a:xfrm>
          <a:prstGeom prst="rect">
            <a:avLst/>
          </a:prstGeom>
        </p:spPr>
        <p:txBody>
          <a:bodyPr wrap="square">
            <a:spAutoFit/>
          </a:bodyPr>
          <a:lstStyle/>
          <a:p>
            <a:pPr algn="ctr">
              <a:defRPr/>
            </a:pPr>
            <a:r>
              <a:rPr lang="en-PH" sz="2848" kern="0" cap="small" spc="200" dirty="0">
                <a:solidFill>
                  <a:srgbClr val="486C44"/>
                </a:solidFill>
                <a:latin typeface="Calibri Light" panose="020F0302020204030204"/>
                <a:ea typeface="+mj-ea"/>
                <a:cs typeface="+mj-cs"/>
                <a:sym typeface="Times New Roman"/>
              </a:rPr>
              <a:t>Who can request public records?</a:t>
            </a:r>
            <a:endParaRPr lang="en-US" kern="0" dirty="0">
              <a:solidFill>
                <a:sysClr val="windowText" lastClr="000000"/>
              </a:solidFill>
            </a:endParaRPr>
          </a:p>
        </p:txBody>
      </p:sp>
    </p:spTree>
    <p:extLst>
      <p:ext uri="{BB962C8B-B14F-4D97-AF65-F5344CB8AC3E}">
        <p14:creationId xmlns:p14="http://schemas.microsoft.com/office/powerpoint/2010/main" val="219083676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lvl="0"/>
            <a:r>
              <a:rPr lang="en-US" sz="1800" b="1" dirty="0">
                <a:latin typeface="Constantia" panose="02030602050306030303" pitchFamily="18" charset="0"/>
              </a:rPr>
              <a:t>Prompt Response: </a:t>
            </a:r>
            <a:r>
              <a:rPr lang="en-US" sz="1800" dirty="0">
                <a:latin typeface="Constantia" panose="02030602050306030303" pitchFamily="18" charset="0"/>
              </a:rPr>
              <a:t>Acknowledgment of a request to inspect or copy a public record must be made promptly and in good faith. </a:t>
            </a:r>
            <a:endParaRPr lang="en-US" sz="1800" b="1" dirty="0">
              <a:latin typeface="Constantia" panose="02030602050306030303" pitchFamily="18" charset="0"/>
            </a:endParaRPr>
          </a:p>
          <a:p>
            <a:pPr lvl="1"/>
            <a:r>
              <a:rPr lang="en-US" sz="1800" b="1" dirty="0">
                <a:latin typeface="Constantia" panose="02030602050306030303" pitchFamily="18" charset="0"/>
              </a:rPr>
              <a:t>Section 119.07(1)(c), </a:t>
            </a:r>
            <a:r>
              <a:rPr lang="en-US" sz="1800" b="1" dirty="0" err="1">
                <a:latin typeface="Constantia" panose="02030602050306030303" pitchFamily="18" charset="0"/>
              </a:rPr>
              <a:t>F.S</a:t>
            </a:r>
            <a:r>
              <a:rPr lang="en-US" sz="1800" b="1" dirty="0">
                <a:latin typeface="Constantia" panose="02030602050306030303" pitchFamily="18" charset="0"/>
              </a:rPr>
              <a:t>.</a:t>
            </a:r>
            <a:endParaRPr lang="en-PH" sz="1800" b="1" dirty="0">
              <a:latin typeface="Constantia" panose="02030602050306030303" pitchFamily="18" charset="0"/>
            </a:endParaRPr>
          </a:p>
          <a:p>
            <a:endParaRPr lang="en-PH" sz="1800" dirty="0">
              <a:latin typeface="Constantia" panose="02030602050306030303" pitchFamily="18" charset="0"/>
            </a:endParaRPr>
          </a:p>
          <a:p>
            <a:r>
              <a:rPr lang="en-PH" sz="1800" b="1" dirty="0">
                <a:latin typeface="Constantia" panose="02030602050306030303" pitchFamily="18" charset="0"/>
              </a:rPr>
              <a:t>Reasonable Right of Access:</a:t>
            </a:r>
            <a:r>
              <a:rPr lang="en-PH" sz="1800" dirty="0">
                <a:latin typeface="Constantia" panose="02030602050306030303" pitchFamily="18" charset="0"/>
              </a:rPr>
              <a:t> The time it takes to locate a record, review it for exempt information, and provide a copy to the requestor.</a:t>
            </a:r>
          </a:p>
          <a:p>
            <a:pPr lvl="1"/>
            <a:r>
              <a:rPr lang="en-PH" sz="1800" dirty="0">
                <a:latin typeface="Constantia" panose="02030602050306030303" pitchFamily="18" charset="0"/>
              </a:rPr>
              <a:t>Section 119.07(1)(a) </a:t>
            </a:r>
            <a:r>
              <a:rPr lang="en-PH" sz="1800" dirty="0" err="1">
                <a:latin typeface="Constantia" panose="02030602050306030303" pitchFamily="18" charset="0"/>
              </a:rPr>
              <a:t>F.S</a:t>
            </a:r>
            <a:r>
              <a:rPr lang="en-PH" sz="1800" dirty="0">
                <a:latin typeface="Constantia" panose="02030602050306030303" pitchFamily="18" charset="0"/>
              </a:rPr>
              <a:t>.; Tribune Co. v. Cannella, 458 </a:t>
            </a:r>
            <a:r>
              <a:rPr lang="en-PH" sz="1800" dirty="0" err="1">
                <a:latin typeface="Constantia" panose="02030602050306030303" pitchFamily="18" charset="0"/>
              </a:rPr>
              <a:t>So.2d</a:t>
            </a:r>
            <a:r>
              <a:rPr lang="en-PH" sz="1800" dirty="0">
                <a:latin typeface="Constantia" panose="02030602050306030303" pitchFamily="18" charset="0"/>
              </a:rPr>
              <a:t> 1075, 1078 (Fla. 1984).</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83DEA06A-26F9-489E-8933-6D2E0BB48EB3}"/>
              </a:ext>
            </a:extLst>
          </p:cNvPr>
          <p:cNvSpPr/>
          <p:nvPr/>
        </p:nvSpPr>
        <p:spPr>
          <a:xfrm>
            <a:off x="4809590" y="609601"/>
            <a:ext cx="2616422" cy="584775"/>
          </a:xfrm>
          <a:prstGeom prst="rect">
            <a:avLst/>
          </a:prstGeom>
        </p:spPr>
        <p:txBody>
          <a:bodyPr wrap="none">
            <a:spAutoFit/>
          </a:bodyPr>
          <a:lstStyle/>
          <a:p>
            <a:pPr>
              <a:defRPr/>
            </a:pPr>
            <a:r>
              <a:rPr lang="en-PH" sz="3200" kern="0" cap="small" spc="200" dirty="0">
                <a:solidFill>
                  <a:srgbClr val="486C44"/>
                </a:solidFill>
                <a:latin typeface="Calibri Light" panose="020F0302020204030204"/>
                <a:ea typeface="+mj-ea"/>
                <a:cs typeface="+mj-cs"/>
                <a:sym typeface="Times New Roman"/>
              </a:rPr>
              <a:t>Response</a:t>
            </a:r>
            <a:r>
              <a:rPr lang="en-PH" sz="2848" kern="0" cap="small" spc="200" dirty="0">
                <a:solidFill>
                  <a:srgbClr val="486C44"/>
                </a:solidFill>
                <a:latin typeface="Calibri Light" panose="020F0302020204030204"/>
                <a:ea typeface="+mj-ea"/>
                <a:cs typeface="+mj-cs"/>
                <a:sym typeface="Times New Roman"/>
              </a:rPr>
              <a:t> Time</a:t>
            </a:r>
            <a:endParaRPr lang="en-US" kern="0" dirty="0">
              <a:solidFill>
                <a:sysClr val="windowText" lastClr="000000"/>
              </a:solidFill>
            </a:endParaRPr>
          </a:p>
        </p:txBody>
      </p:sp>
    </p:spTree>
    <p:extLst>
      <p:ext uri="{BB962C8B-B14F-4D97-AF65-F5344CB8AC3E}">
        <p14:creationId xmlns:p14="http://schemas.microsoft.com/office/powerpoint/2010/main" val="3937125188"/>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marL="0" indent="0">
              <a:buNone/>
            </a:pPr>
            <a:r>
              <a:rPr lang="en-US" sz="2400" dirty="0">
                <a:latin typeface="Constantia" panose="02030602050306030303" pitchFamily="18" charset="0"/>
              </a:rPr>
              <a:t>As a general rule, there is no fee for the mere inspection of a public record and fees for providing copies of public records must be statutorily authorized. The custodian of the public records must furnish a copy of a requested record upon payment of the fee prescribed by law. If there is no statutorily prescribed fee, the record custodian can charge no more than 15 cents a page for paper copies. </a:t>
            </a:r>
            <a:endParaRPr lang="en-PH" sz="2400" dirty="0">
              <a:latin typeface="Constantia" panose="02030602050306030303" pitchFamily="18" charset="0"/>
            </a:endParaRP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5A372D26-E4FE-4FEC-B12D-599738CC9CCB}"/>
              </a:ext>
            </a:extLst>
          </p:cNvPr>
          <p:cNvSpPr/>
          <p:nvPr/>
        </p:nvSpPr>
        <p:spPr>
          <a:xfrm>
            <a:off x="5668159" y="762000"/>
            <a:ext cx="855683" cy="530594"/>
          </a:xfrm>
          <a:prstGeom prst="rect">
            <a:avLst/>
          </a:prstGeom>
        </p:spPr>
        <p:txBody>
          <a:bodyPr wrap="none">
            <a:spAutoFit/>
          </a:bodyPr>
          <a:lstStyle/>
          <a:p>
            <a:pPr>
              <a:defRPr/>
            </a:pPr>
            <a:r>
              <a:rPr lang="en-PH" sz="2848" kern="0" cap="small" spc="200" dirty="0">
                <a:solidFill>
                  <a:srgbClr val="486C44"/>
                </a:solidFill>
                <a:latin typeface="Calibri Light" panose="020F0302020204030204"/>
                <a:ea typeface="+mj-ea"/>
                <a:cs typeface="+mj-cs"/>
                <a:sym typeface="Times New Roman"/>
              </a:rPr>
              <a:t>Fees</a:t>
            </a:r>
            <a:endParaRPr lang="en-US" kern="0" dirty="0">
              <a:solidFill>
                <a:sysClr val="windowText" lastClr="000000"/>
              </a:solidFill>
            </a:endParaRPr>
          </a:p>
        </p:txBody>
      </p:sp>
    </p:spTree>
    <p:extLst>
      <p:ext uri="{BB962C8B-B14F-4D97-AF65-F5344CB8AC3E}">
        <p14:creationId xmlns:p14="http://schemas.microsoft.com/office/powerpoint/2010/main" val="1206300427"/>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fontScale="77500" lnSpcReduction="20000"/>
          </a:bodyPr>
          <a:lstStyle/>
          <a:p>
            <a:pPr lvl="0"/>
            <a:r>
              <a:rPr lang="en-US" sz="3600" dirty="0">
                <a:latin typeface="Constantia" panose="02030602050306030303" pitchFamily="18" charset="0"/>
              </a:rPr>
              <a:t>If a request for records requires an </a:t>
            </a:r>
            <a:r>
              <a:rPr lang="en-US" sz="3600" b="1" dirty="0">
                <a:latin typeface="Constantia" panose="02030602050306030303" pitchFamily="18" charset="0"/>
              </a:rPr>
              <a:t>“extensive use” </a:t>
            </a:r>
            <a:r>
              <a:rPr lang="en-US" sz="3600" dirty="0">
                <a:latin typeface="Constantia" panose="02030602050306030303" pitchFamily="18" charset="0"/>
              </a:rPr>
              <a:t>of agency resources, whether personnel or information technology or both, an agency may charge a special service charge in addition to the per-copy charge or the actual cost of duplication.</a:t>
            </a:r>
          </a:p>
          <a:p>
            <a:pPr lvl="0"/>
            <a:r>
              <a:rPr lang="en-US" sz="3600" dirty="0">
                <a:latin typeface="Constantia" panose="02030602050306030303" pitchFamily="18" charset="0"/>
              </a:rPr>
              <a:t>An extensive use fee must be reasonable and based on actual costs incurred, it cannot be automatically applied.</a:t>
            </a:r>
          </a:p>
          <a:p>
            <a:pPr lvl="0"/>
            <a:r>
              <a:rPr lang="en-US" sz="3600" dirty="0">
                <a:latin typeface="Constantia" panose="02030602050306030303" pitchFamily="18" charset="0"/>
              </a:rPr>
              <a:t>Local agencies have a great deal of flexibility in assessment of fees. </a:t>
            </a:r>
          </a:p>
          <a:p>
            <a:pPr lvl="0"/>
            <a:r>
              <a:rPr lang="en-US" sz="3600" dirty="0">
                <a:latin typeface="Constantia" panose="02030602050306030303" pitchFamily="18" charset="0"/>
              </a:rPr>
              <a:t>In 2021 the City Commission adopted an updated Public Records and information request policy setting fees for extensive use requests, those requests taking over 30 minutes of staff time.</a:t>
            </a:r>
            <a:endParaRPr lang="en-PH" sz="3600" dirty="0">
              <a:latin typeface="Constantia" panose="02030602050306030303" pitchFamily="18" charset="0"/>
            </a:endParaRP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F4C516DE-488D-463C-BF2E-6CD1A1E1E29C}"/>
              </a:ext>
            </a:extLst>
          </p:cNvPr>
          <p:cNvSpPr/>
          <p:nvPr/>
        </p:nvSpPr>
        <p:spPr>
          <a:xfrm>
            <a:off x="4343400" y="762000"/>
            <a:ext cx="3141566" cy="530594"/>
          </a:xfrm>
          <a:prstGeom prst="rect">
            <a:avLst/>
          </a:prstGeom>
        </p:spPr>
        <p:txBody>
          <a:bodyPr wrap="none">
            <a:spAutoFit/>
          </a:bodyPr>
          <a:lstStyle/>
          <a:p>
            <a:pPr>
              <a:defRPr/>
            </a:pPr>
            <a:r>
              <a:rPr lang="en-PH" sz="2848" kern="0" cap="small" spc="200" dirty="0">
                <a:solidFill>
                  <a:srgbClr val="486C44"/>
                </a:solidFill>
                <a:latin typeface="Calibri Light" panose="020F0302020204030204"/>
                <a:ea typeface="+mj-ea"/>
                <a:cs typeface="+mj-cs"/>
                <a:sym typeface="Times New Roman"/>
              </a:rPr>
              <a:t>Extensive Use Fees</a:t>
            </a:r>
            <a:endParaRPr lang="en-US" kern="0" dirty="0">
              <a:solidFill>
                <a:sysClr val="windowText" lastClr="000000"/>
              </a:solidFill>
            </a:endParaRPr>
          </a:p>
        </p:txBody>
      </p:sp>
    </p:spTree>
    <p:extLst>
      <p:ext uri="{BB962C8B-B14F-4D97-AF65-F5344CB8AC3E}">
        <p14:creationId xmlns:p14="http://schemas.microsoft.com/office/powerpoint/2010/main" val="349034925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lvl="0"/>
            <a:r>
              <a:rPr lang="en-US" sz="2400" dirty="0">
                <a:latin typeface="Constantia" panose="02030602050306030303" pitchFamily="18" charset="0"/>
              </a:rPr>
              <a:t>Resolution 2021-220, adopted by the City Commission:</a:t>
            </a:r>
          </a:p>
          <a:p>
            <a:pPr lvl="1"/>
            <a:r>
              <a:rPr lang="en-US" sz="2400" dirty="0">
                <a:latin typeface="Constantia" panose="02030602050306030303" pitchFamily="18" charset="0"/>
              </a:rPr>
              <a:t>Defines extensive use and information requests, and sets out all applicable fees and procedures.                      </a:t>
            </a:r>
          </a:p>
          <a:p>
            <a:r>
              <a:rPr lang="en-PH" sz="2400" dirty="0">
                <a:latin typeface="Constantia" panose="02030602050306030303" pitchFamily="18" charset="0"/>
              </a:rPr>
              <a:t>Many documents are available to the public on the City’s website, including all resolutions and ordinances, meeting minutes etc. </a:t>
            </a:r>
          </a:p>
          <a:p>
            <a:r>
              <a:rPr lang="en-PH" sz="2400" dirty="0">
                <a:latin typeface="Constantia" panose="02030602050306030303" pitchFamily="18" charset="0"/>
              </a:rPr>
              <a:t>Police and Fire have separate procedures for record requests.</a:t>
            </a:r>
          </a:p>
          <a:p>
            <a:r>
              <a:rPr lang="en-PH" sz="2400" dirty="0">
                <a:latin typeface="Constantia" panose="02030602050306030303" pitchFamily="18" charset="0"/>
              </a:rPr>
              <a:t>Forward any public record requests that may be sent to you, to your staff liaison.</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7DCD868D-6B80-4F7A-9AB5-16745799B936}"/>
              </a:ext>
            </a:extLst>
          </p:cNvPr>
          <p:cNvSpPr/>
          <p:nvPr/>
        </p:nvSpPr>
        <p:spPr>
          <a:xfrm>
            <a:off x="3200400" y="228601"/>
            <a:ext cx="5791200" cy="968855"/>
          </a:xfrm>
          <a:prstGeom prst="rect">
            <a:avLst/>
          </a:prstGeom>
        </p:spPr>
        <p:txBody>
          <a:bodyPr wrap="square">
            <a:spAutoFit/>
          </a:bodyPr>
          <a:lstStyle/>
          <a:p>
            <a:pPr algn="ctr">
              <a:defRPr/>
            </a:pPr>
            <a:r>
              <a:rPr lang="en-PH" sz="2848" kern="0" cap="small" spc="200" dirty="0">
                <a:solidFill>
                  <a:srgbClr val="486C44"/>
                </a:solidFill>
                <a:latin typeface="Calibri Light" panose="020F0302020204030204"/>
                <a:ea typeface="+mj-ea"/>
                <a:cs typeface="+mj-cs"/>
                <a:sym typeface="Times New Roman"/>
              </a:rPr>
              <a:t>Coral Gables Public Record and Information Request policy</a:t>
            </a:r>
            <a:endParaRPr lang="en-US" kern="0" dirty="0">
              <a:solidFill>
                <a:sysClr val="windowText" lastClr="000000"/>
              </a:solidFill>
            </a:endParaRPr>
          </a:p>
        </p:txBody>
      </p:sp>
    </p:spTree>
    <p:extLst>
      <p:ext uri="{BB962C8B-B14F-4D97-AF65-F5344CB8AC3E}">
        <p14:creationId xmlns:p14="http://schemas.microsoft.com/office/powerpoint/2010/main" val="2303214728"/>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lvl="0"/>
            <a:r>
              <a:rPr lang="en-US" sz="2000" dirty="0">
                <a:latin typeface="Constantia" panose="02030602050306030303" pitchFamily="18" charset="0"/>
              </a:rPr>
              <a:t>Exemptions, set by Florida Statutes</a:t>
            </a:r>
          </a:p>
          <a:p>
            <a:pPr lvl="1"/>
            <a:r>
              <a:rPr lang="en-US" sz="2000" dirty="0">
                <a:latin typeface="Constantia" panose="02030602050306030303" pitchFamily="18" charset="0"/>
              </a:rPr>
              <a:t>Examples: Social Security Numbers, Law Enforcement Officer addresses, Bank Account Numbers, Security System information.</a:t>
            </a:r>
          </a:p>
          <a:p>
            <a:r>
              <a:rPr lang="en-US" sz="2000" dirty="0">
                <a:latin typeface="Constantia" panose="02030602050306030303" pitchFamily="18" charset="0"/>
              </a:rPr>
              <a:t>Confidential and Exempt v. Exempt Information</a:t>
            </a:r>
          </a:p>
          <a:p>
            <a:pPr lvl="1"/>
            <a:r>
              <a:rPr lang="en-US" sz="2000" dirty="0">
                <a:latin typeface="Constantia" panose="02030602050306030303" pitchFamily="18" charset="0"/>
              </a:rPr>
              <a:t>Agency may release exempt information but not information that is confidential and exempt except when specified by the exemption. </a:t>
            </a:r>
          </a:p>
          <a:p>
            <a:r>
              <a:rPr lang="en-US" sz="2000" dirty="0">
                <a:latin typeface="Constantia" panose="02030602050306030303" pitchFamily="18" charset="0"/>
              </a:rPr>
              <a:t>Email addresses are never exempt from disclosure.</a:t>
            </a:r>
          </a:p>
          <a:p>
            <a:r>
              <a:rPr lang="en-US" sz="2000" dirty="0">
                <a:latin typeface="Constantia" panose="02030602050306030303" pitchFamily="18" charset="0"/>
              </a:rPr>
              <a:t>Are you a protected person?</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77665B70-AD87-41DA-AC82-10113FF8C18B}"/>
              </a:ext>
            </a:extLst>
          </p:cNvPr>
          <p:cNvSpPr/>
          <p:nvPr/>
        </p:nvSpPr>
        <p:spPr>
          <a:xfrm>
            <a:off x="5106530" y="762000"/>
            <a:ext cx="1978940" cy="530594"/>
          </a:xfrm>
          <a:prstGeom prst="rect">
            <a:avLst/>
          </a:prstGeom>
        </p:spPr>
        <p:txBody>
          <a:bodyPr wrap="none">
            <a:spAutoFit/>
          </a:bodyPr>
          <a:lstStyle/>
          <a:p>
            <a:pPr>
              <a:defRPr/>
            </a:pPr>
            <a:r>
              <a:rPr lang="en-PH" sz="2848" kern="0" cap="small" spc="200" dirty="0">
                <a:solidFill>
                  <a:srgbClr val="486C44"/>
                </a:solidFill>
                <a:latin typeface="Calibri Light" panose="020F0302020204030204"/>
                <a:ea typeface="+mj-ea"/>
                <a:cs typeface="+mj-cs"/>
                <a:sym typeface="Times New Roman"/>
              </a:rPr>
              <a:t>Exemptions</a:t>
            </a:r>
            <a:endParaRPr lang="en-US" kern="0" dirty="0">
              <a:solidFill>
                <a:sysClr val="windowText" lastClr="000000"/>
              </a:solidFill>
            </a:endParaRPr>
          </a:p>
        </p:txBody>
      </p:sp>
    </p:spTree>
    <p:extLst>
      <p:ext uri="{BB962C8B-B14F-4D97-AF65-F5344CB8AC3E}">
        <p14:creationId xmlns:p14="http://schemas.microsoft.com/office/powerpoint/2010/main" val="324330367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fontScale="92500" lnSpcReduction="10000"/>
          </a:bodyPr>
          <a:lstStyle/>
          <a:p>
            <a:pPr lvl="0"/>
            <a:r>
              <a:rPr lang="en-US" sz="3100" dirty="0">
                <a:latin typeface="Constantia" panose="02030602050306030303" pitchFamily="18" charset="0"/>
              </a:rPr>
              <a:t>A knowing violation of </a:t>
            </a:r>
            <a:r>
              <a:rPr lang="en-US" sz="3100" dirty="0" err="1">
                <a:latin typeface="Constantia" panose="02030602050306030303" pitchFamily="18" charset="0"/>
              </a:rPr>
              <a:t>Ch.119</a:t>
            </a:r>
            <a:r>
              <a:rPr lang="en-US" sz="3100" dirty="0">
                <a:latin typeface="Constantia" panose="02030602050306030303" pitchFamily="18" charset="0"/>
              </a:rPr>
              <a:t>, </a:t>
            </a:r>
            <a:r>
              <a:rPr lang="en-US" sz="3100" dirty="0" err="1">
                <a:latin typeface="Constantia" panose="02030602050306030303" pitchFamily="18" charset="0"/>
              </a:rPr>
              <a:t>F.S</a:t>
            </a:r>
            <a:r>
              <a:rPr lang="en-US" sz="3100" dirty="0">
                <a:latin typeface="Constantia" panose="02030602050306030303" pitchFamily="18" charset="0"/>
              </a:rPr>
              <a:t>., is a 1</a:t>
            </a:r>
            <a:r>
              <a:rPr lang="en-US" sz="3100" baseline="30000" dirty="0">
                <a:latin typeface="Constantia" panose="02030602050306030303" pitchFamily="18" charset="0"/>
              </a:rPr>
              <a:t>st</a:t>
            </a:r>
            <a:r>
              <a:rPr lang="en-US" sz="3100" dirty="0">
                <a:latin typeface="Constantia" panose="02030602050306030303" pitchFamily="18" charset="0"/>
              </a:rPr>
              <a:t> degree misdemeanor punishable by a fine up to $1,000 and a jail term not exceeding one year. </a:t>
            </a:r>
            <a:r>
              <a:rPr lang="en-US" sz="3100" b="1" dirty="0">
                <a:latin typeface="Constantia" panose="02030602050306030303" pitchFamily="18" charset="0"/>
              </a:rPr>
              <a:t>(Sec. 119(1)(b) and (2)(a), </a:t>
            </a:r>
            <a:r>
              <a:rPr lang="en-US" sz="3100" b="1" dirty="0" err="1">
                <a:latin typeface="Constantia" panose="02030602050306030303" pitchFamily="18" charset="0"/>
              </a:rPr>
              <a:t>F.S</a:t>
            </a:r>
            <a:r>
              <a:rPr lang="en-US" sz="3100" b="1" dirty="0">
                <a:latin typeface="Constantia" panose="02030602050306030303" pitchFamily="18" charset="0"/>
              </a:rPr>
              <a:t>.)</a:t>
            </a:r>
            <a:endParaRPr lang="en-US" sz="3100" dirty="0">
              <a:latin typeface="Constantia" panose="02030602050306030303" pitchFamily="18" charset="0"/>
            </a:endParaRPr>
          </a:p>
          <a:p>
            <a:r>
              <a:rPr lang="en-PH" sz="3100" dirty="0">
                <a:latin typeface="Constantia" panose="02030602050306030303" pitchFamily="18" charset="0"/>
              </a:rPr>
              <a:t>An unintentional violation of public records laws is a non-criminal infraction punishable by a fine not exceeding $500.</a:t>
            </a:r>
          </a:p>
          <a:p>
            <a:r>
              <a:rPr lang="en-PH" sz="3100" dirty="0">
                <a:latin typeface="Constantia" panose="02030602050306030303" pitchFamily="18" charset="0"/>
              </a:rPr>
              <a:t>Those who have intentionally violated the law can be suspended or removed from office. </a:t>
            </a:r>
            <a:r>
              <a:rPr lang="en-PH" sz="3100" b="1" dirty="0">
                <a:latin typeface="Constantia" panose="02030602050306030303" pitchFamily="18" charset="0"/>
              </a:rPr>
              <a:t>(Sec. 112.52(1), </a:t>
            </a:r>
            <a:r>
              <a:rPr lang="en-PH" sz="3100" b="1" dirty="0" err="1">
                <a:latin typeface="Constantia" panose="02030602050306030303" pitchFamily="18" charset="0"/>
              </a:rPr>
              <a:t>F.S</a:t>
            </a:r>
            <a:r>
              <a:rPr lang="en-PH" sz="3100" b="1" dirty="0">
                <a:latin typeface="Constantia" panose="02030602050306030303" pitchFamily="18" charset="0"/>
              </a:rPr>
              <a:t>.)</a:t>
            </a:r>
            <a:endParaRPr lang="en-PH" sz="3100" dirty="0">
              <a:latin typeface="Constantia" panose="02030602050306030303" pitchFamily="18" charset="0"/>
            </a:endParaRPr>
          </a:p>
          <a:p>
            <a:r>
              <a:rPr lang="en-PH" sz="3100" dirty="0">
                <a:latin typeface="Constantia" panose="02030602050306030303" pitchFamily="18" charset="0"/>
              </a:rPr>
              <a:t>An agency that has been found to have violated the law- whether an intentional or unintentional violation will be required to pay attorney fees and court costs. </a:t>
            </a:r>
            <a:r>
              <a:rPr lang="en-PH" sz="3100" b="1" dirty="0">
                <a:latin typeface="Constantia" panose="02030602050306030303" pitchFamily="18" charset="0"/>
              </a:rPr>
              <a:t>(Sec. 119.12, </a:t>
            </a:r>
            <a:r>
              <a:rPr lang="en-PH" sz="3100" b="1" dirty="0" err="1">
                <a:latin typeface="Constantia" panose="02030602050306030303" pitchFamily="18" charset="0"/>
              </a:rPr>
              <a:t>F.S</a:t>
            </a:r>
            <a:r>
              <a:rPr lang="en-PH" sz="3100" b="1" dirty="0">
                <a:latin typeface="Constantia" panose="02030602050306030303" pitchFamily="18" charset="0"/>
              </a:rPr>
              <a:t>)</a:t>
            </a:r>
            <a:r>
              <a:rPr lang="en-PH" sz="3100" dirty="0">
                <a:latin typeface="Constantia" panose="02030602050306030303" pitchFamily="18" charset="0"/>
              </a:rPr>
              <a:t> </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5439F411-333F-4D97-8073-37F3344DACE2}"/>
              </a:ext>
            </a:extLst>
          </p:cNvPr>
          <p:cNvSpPr/>
          <p:nvPr/>
        </p:nvSpPr>
        <p:spPr>
          <a:xfrm>
            <a:off x="4800601" y="482203"/>
            <a:ext cx="2334935" cy="707886"/>
          </a:xfrm>
          <a:prstGeom prst="rect">
            <a:avLst/>
          </a:prstGeom>
        </p:spPr>
        <p:txBody>
          <a:bodyPr wrap="none">
            <a:spAutoFit/>
          </a:bodyPr>
          <a:lstStyle/>
          <a:p>
            <a:pPr>
              <a:defRPr/>
            </a:pPr>
            <a:r>
              <a:rPr lang="en-PH" sz="4000" kern="0" cap="small" spc="200" dirty="0">
                <a:solidFill>
                  <a:srgbClr val="486C44"/>
                </a:solidFill>
                <a:latin typeface="Calibri Light" panose="020F0302020204030204"/>
                <a:ea typeface="+mj-ea"/>
                <a:cs typeface="+mj-cs"/>
                <a:sym typeface="Times New Roman"/>
              </a:rPr>
              <a:t>Sanctions</a:t>
            </a:r>
            <a:endParaRPr lang="en-US" sz="2800" kern="0" dirty="0">
              <a:solidFill>
                <a:sysClr val="windowText" lastClr="000000"/>
              </a:solidFill>
            </a:endParaRPr>
          </a:p>
        </p:txBody>
      </p:sp>
    </p:spTree>
    <p:extLst>
      <p:ext uri="{BB962C8B-B14F-4D97-AF65-F5344CB8AC3E}">
        <p14:creationId xmlns:p14="http://schemas.microsoft.com/office/powerpoint/2010/main" val="2354729198"/>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lvl="0"/>
            <a:r>
              <a:rPr lang="en-US" sz="1600" dirty="0">
                <a:latin typeface="Constantia" panose="02030602050306030303" pitchFamily="18" charset="0"/>
              </a:rPr>
              <a:t>Emails you send and receive related to City Business.</a:t>
            </a:r>
          </a:p>
          <a:p>
            <a:pPr lvl="0"/>
            <a:r>
              <a:rPr lang="en-US" sz="1600" dirty="0">
                <a:latin typeface="Constantia" panose="02030602050306030303" pitchFamily="18" charset="0"/>
              </a:rPr>
              <a:t>Reports and documents you send and receive in your capacity as a Board and Committee member. </a:t>
            </a:r>
          </a:p>
          <a:p>
            <a:pPr lvl="0"/>
            <a:r>
              <a:rPr lang="en-US" sz="1600" dirty="0">
                <a:latin typeface="Constantia" panose="02030602050306030303" pitchFamily="18" charset="0"/>
              </a:rPr>
              <a:t>If you are communicating about the official business of your Board or Committee, or items that could conceivably come before your Board or Committee, those are public records even if they are sent or received from your private email address or cell phone.</a:t>
            </a:r>
          </a:p>
          <a:p>
            <a:pPr lvl="1"/>
            <a:r>
              <a:rPr lang="en-US" sz="1600" dirty="0">
                <a:latin typeface="Constantia" panose="02030602050306030303" pitchFamily="18" charset="0"/>
              </a:rPr>
              <a:t>Please cc or forward all emails to your City staff liaison so they will be properly retained.</a:t>
            </a:r>
          </a:p>
          <a:p>
            <a:r>
              <a:rPr lang="en-PH" sz="1600" dirty="0">
                <a:latin typeface="Constantia" panose="02030602050306030303" pitchFamily="18" charset="0"/>
              </a:rPr>
              <a:t>Requests for your records.</a:t>
            </a:r>
          </a:p>
          <a:p>
            <a:r>
              <a:rPr lang="en-PH" sz="1600" dirty="0">
                <a:latin typeface="Constantia" panose="02030602050306030303" pitchFamily="18" charset="0"/>
              </a:rPr>
              <a:t>Your responsibility to maintain records on your private devices.</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B0B0B06E-2E9D-4A81-900B-B36916C89A94}"/>
              </a:ext>
            </a:extLst>
          </p:cNvPr>
          <p:cNvSpPr/>
          <p:nvPr/>
        </p:nvSpPr>
        <p:spPr>
          <a:xfrm>
            <a:off x="4419601" y="685800"/>
            <a:ext cx="3594125" cy="530594"/>
          </a:xfrm>
          <a:prstGeom prst="rect">
            <a:avLst/>
          </a:prstGeom>
        </p:spPr>
        <p:txBody>
          <a:bodyPr wrap="none">
            <a:spAutoFit/>
          </a:bodyPr>
          <a:lstStyle/>
          <a:p>
            <a:pPr>
              <a:defRPr/>
            </a:pPr>
            <a:r>
              <a:rPr lang="en-PH" sz="2848" kern="0" cap="small" spc="200" dirty="0">
                <a:solidFill>
                  <a:srgbClr val="486C44"/>
                </a:solidFill>
                <a:latin typeface="Calibri Light" panose="020F0302020204030204"/>
                <a:ea typeface="+mj-ea"/>
                <a:cs typeface="+mj-cs"/>
                <a:sym typeface="Times New Roman"/>
              </a:rPr>
              <a:t>Your Public Records </a:t>
            </a:r>
            <a:endParaRPr lang="en-US" kern="0" dirty="0">
              <a:solidFill>
                <a:sysClr val="windowText" lastClr="000000"/>
              </a:solidFill>
            </a:endParaRPr>
          </a:p>
        </p:txBody>
      </p:sp>
    </p:spTree>
    <p:extLst>
      <p:ext uri="{BB962C8B-B14F-4D97-AF65-F5344CB8AC3E}">
        <p14:creationId xmlns:p14="http://schemas.microsoft.com/office/powerpoint/2010/main" val="364707009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lgn="ctr"/>
            <a:br>
              <a:rPr lang="en-US" sz="2800" b="1" cap="none" dirty="0">
                <a:solidFill>
                  <a:srgbClr val="002060"/>
                </a:solidFill>
                <a:latin typeface="Times New Roman" panose="02020603050405020304" pitchFamily="18" charset="0"/>
                <a:cs typeface="Times New Roman" panose="02020603050405020304" pitchFamily="18" charset="0"/>
              </a:rPr>
            </a:br>
            <a:br>
              <a:rPr lang="en-US" sz="2800" b="1" cap="none" dirty="0">
                <a:solidFill>
                  <a:srgbClr val="002060"/>
                </a:solidFill>
                <a:latin typeface="Times New Roman" panose="02020603050405020304" pitchFamily="18" charset="0"/>
                <a:cs typeface="Times New Roman" panose="02020603050405020304" pitchFamily="18" charset="0"/>
              </a:rPr>
            </a:br>
            <a:r>
              <a:rPr lang="en-US" sz="2800" b="1" cap="none" dirty="0">
                <a:solidFill>
                  <a:srgbClr val="002060"/>
                </a:solidFill>
                <a:latin typeface="Times New Roman" panose="02020603050405020304" pitchFamily="18" charset="0"/>
                <a:cs typeface="Times New Roman" panose="02020603050405020304" pitchFamily="18" charset="0"/>
              </a:rPr>
              <a:t>Miami-Dade County</a:t>
            </a:r>
            <a:br>
              <a:rPr lang="en-US" sz="2800" b="1" cap="none" dirty="0">
                <a:solidFill>
                  <a:srgbClr val="002060"/>
                </a:solidFill>
                <a:latin typeface="Times New Roman" panose="02020603050405020304" pitchFamily="18" charset="0"/>
                <a:cs typeface="Times New Roman" panose="02020603050405020304" pitchFamily="18" charset="0"/>
              </a:rPr>
            </a:br>
            <a:r>
              <a:rPr lang="en-US" sz="2800" b="1" cap="none" dirty="0">
                <a:solidFill>
                  <a:srgbClr val="002060"/>
                </a:solidFill>
                <a:latin typeface="Times New Roman" panose="02020603050405020304" pitchFamily="18" charset="0"/>
                <a:cs typeface="Times New Roman" panose="02020603050405020304" pitchFamily="18" charset="0"/>
              </a:rPr>
              <a:t>Conflict of Interest and Code of Ethics Ordinance</a:t>
            </a:r>
            <a:br>
              <a:rPr lang="en-US" b="1" dirty="0">
                <a:solidFill>
                  <a:srgbClr val="002060"/>
                </a:solidFill>
                <a:latin typeface="Times New Roman" panose="02020603050405020304" pitchFamily="18" charset="0"/>
                <a:cs typeface="Times New Roman" panose="02020603050405020304" pitchFamily="18" charset="0"/>
              </a:rPr>
            </a:br>
            <a:r>
              <a:rPr lang="en-US" sz="2800" b="1" cap="none" dirty="0">
                <a:solidFill>
                  <a:srgbClr val="002060"/>
                </a:solidFill>
                <a:latin typeface="Times New Roman" panose="02020603050405020304" pitchFamily="18" charset="0"/>
                <a:cs typeface="Times New Roman" panose="02020603050405020304" pitchFamily="18" charset="0"/>
              </a:rPr>
              <a:t>Section 2-11.1, Code of Miami Dade County </a:t>
            </a:r>
            <a:br>
              <a:rPr lang="en-US" sz="2800" b="1" cap="none" dirty="0">
                <a:solidFill>
                  <a:schemeClr val="tx2">
                    <a:lumMod val="75000"/>
                  </a:schemeClr>
                </a:solidFill>
                <a:latin typeface="Times New Roman" panose="02020603050405020304" pitchFamily="18" charset="0"/>
                <a:cs typeface="Times New Roman" panose="02020603050405020304" pitchFamily="18" charset="0"/>
              </a:rPr>
            </a:br>
            <a:endParaRPr lang="en-US" sz="2800"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type="body" idx="1"/>
          </p:nvPr>
        </p:nvSpPr>
        <p:spPr/>
        <p:txBody>
          <a:bodyPr/>
          <a:lstStyle/>
          <a:p>
            <a:endParaRPr lang="en-US" dirty="0"/>
          </a:p>
          <a:p>
            <a:endParaRPr lang="en-US" dirty="0"/>
          </a:p>
          <a:p>
            <a:pPr lvl="1"/>
            <a:endParaRPr lang="en-US" dirty="0"/>
          </a:p>
          <a:p>
            <a:pPr lvl="1"/>
            <a:endParaRPr lang="en-US" dirty="0"/>
          </a:p>
        </p:txBody>
      </p:sp>
    </p:spTree>
    <p:extLst>
      <p:ext uri="{BB962C8B-B14F-4D97-AF65-F5344CB8AC3E}">
        <p14:creationId xmlns:p14="http://schemas.microsoft.com/office/powerpoint/2010/main" val="30925074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fontScale="85000" lnSpcReduction="20000"/>
          </a:bodyPr>
          <a:lstStyle/>
          <a:p>
            <a:pPr lvl="0"/>
            <a:r>
              <a:rPr lang="en-US" sz="3200" dirty="0">
                <a:latin typeface="Constantia" panose="02030602050306030303" pitchFamily="18" charset="0"/>
              </a:rPr>
              <a:t>Reasonable requests for information and documents can be made by the Chair and board members within the jurisdiction of their board/committee.</a:t>
            </a:r>
          </a:p>
          <a:p>
            <a:pPr lvl="0"/>
            <a:r>
              <a:rPr lang="en-US" sz="3200" dirty="0">
                <a:latin typeface="Constantia" panose="02030602050306030303" pitchFamily="18" charset="0"/>
              </a:rPr>
              <a:t>Requests should be made at a meeting or by email and relate to a board/committee agenda item.</a:t>
            </a:r>
          </a:p>
          <a:p>
            <a:pPr lvl="0"/>
            <a:r>
              <a:rPr lang="en-US" sz="3200" dirty="0">
                <a:latin typeface="Constantia" panose="02030602050306030303" pitchFamily="18" charset="0"/>
              </a:rPr>
              <a:t>Requests should be made to the staff liaison with copies to the City Clerk and City Attorney’s office.</a:t>
            </a:r>
          </a:p>
          <a:p>
            <a:pPr lvl="0"/>
            <a:r>
              <a:rPr lang="en-US" sz="3200" dirty="0">
                <a:latin typeface="Constantia" panose="02030602050306030303" pitchFamily="18" charset="0"/>
              </a:rPr>
              <a:t>If there is disagreement about the request, such as scope or jurisdiction, request would be brought to the full board and the City Attorney’s office would serve as parliamentarian.</a:t>
            </a:r>
          </a:p>
          <a:p>
            <a:pPr lvl="0"/>
            <a:r>
              <a:rPr lang="en-US" sz="3200" dirty="0">
                <a:latin typeface="Constantia" panose="02030602050306030303" pitchFamily="18" charset="0"/>
              </a:rPr>
              <a:t>This is a separate process from the public record process which would apply to requests made in an individual capacity</a:t>
            </a:r>
          </a:p>
          <a:p>
            <a:pPr lvl="0"/>
            <a:r>
              <a:rPr lang="en-US" sz="3200" dirty="0">
                <a:latin typeface="Constantia" panose="02030602050306030303" pitchFamily="18" charset="0"/>
              </a:rPr>
              <a:t>CAO 2017-39.</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076DAD21-F0A5-47A7-B0CA-F343BA73397D}"/>
              </a:ext>
            </a:extLst>
          </p:cNvPr>
          <p:cNvSpPr/>
          <p:nvPr/>
        </p:nvSpPr>
        <p:spPr>
          <a:xfrm>
            <a:off x="3810000" y="381001"/>
            <a:ext cx="4572000" cy="968855"/>
          </a:xfrm>
          <a:prstGeom prst="rect">
            <a:avLst/>
          </a:prstGeom>
        </p:spPr>
        <p:txBody>
          <a:bodyPr>
            <a:spAutoFit/>
          </a:bodyPr>
          <a:lstStyle/>
          <a:p>
            <a:pPr algn="ctr">
              <a:defRPr/>
            </a:pPr>
            <a:r>
              <a:rPr lang="en-PH" sz="2848" kern="0" cap="small" spc="200" dirty="0">
                <a:solidFill>
                  <a:srgbClr val="486C44"/>
                </a:solidFill>
                <a:latin typeface="Calibri Light" panose="020F0302020204030204"/>
                <a:ea typeface="+mj-ea"/>
                <a:cs typeface="+mj-cs"/>
                <a:sym typeface="Times New Roman"/>
              </a:rPr>
              <a:t>Requesting Records For Your Board or Committee</a:t>
            </a:r>
            <a:endParaRPr lang="en-US" kern="0" dirty="0">
              <a:solidFill>
                <a:sysClr val="windowText" lastClr="000000"/>
              </a:solidFill>
            </a:endParaRPr>
          </a:p>
        </p:txBody>
      </p:sp>
    </p:spTree>
    <p:extLst>
      <p:ext uri="{BB962C8B-B14F-4D97-AF65-F5344CB8AC3E}">
        <p14:creationId xmlns:p14="http://schemas.microsoft.com/office/powerpoint/2010/main" val="187880708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PH" sz="2800" dirty="0"/>
              <a:t>Financial Disclosures</a:t>
            </a:r>
            <a:br>
              <a:rPr lang="en-PH" sz="2800" dirty="0"/>
            </a:br>
            <a:br>
              <a:rPr lang="en-PH" sz="2800" dirty="0"/>
            </a:br>
            <a:r>
              <a:rPr lang="en-PH" sz="2800" dirty="0"/>
              <a:t>Gustavo Ceballos, </a:t>
            </a:r>
            <a:br>
              <a:rPr lang="en-PH" sz="2800" dirty="0"/>
            </a:br>
            <a:r>
              <a:rPr lang="en-PH" sz="2800" dirty="0"/>
              <a:t>Assistant City Attorney &amp; </a:t>
            </a:r>
            <a:br>
              <a:rPr lang="en-PH" sz="2800" dirty="0"/>
            </a:br>
            <a:r>
              <a:rPr lang="en-PH" sz="2800" dirty="0"/>
              <a:t>City Prosecutor</a:t>
            </a:r>
          </a:p>
        </p:txBody>
      </p:sp>
    </p:spTree>
    <p:extLst>
      <p:ext uri="{BB962C8B-B14F-4D97-AF65-F5344CB8AC3E}">
        <p14:creationId xmlns:p14="http://schemas.microsoft.com/office/powerpoint/2010/main" val="1626260987"/>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E93B30-4BD1-4AEB-BD4D-010D96013F6C}"/>
              </a:ext>
            </a:extLst>
          </p:cNvPr>
          <p:cNvSpPr>
            <a:spLocks noGrp="1"/>
          </p:cNvSpPr>
          <p:nvPr>
            <p:ph type="body" sz="quarter" idx="10"/>
          </p:nvPr>
        </p:nvSpPr>
        <p:spPr>
          <a:xfrm>
            <a:off x="2399111" y="1607345"/>
            <a:ext cx="7393781" cy="4768453"/>
          </a:xfrm>
        </p:spPr>
        <p:txBody>
          <a:bodyPr>
            <a:normAutofit/>
          </a:bodyPr>
          <a:lstStyle/>
          <a:p>
            <a:pPr marL="0" indent="0" algn="ctr">
              <a:buNone/>
            </a:pPr>
            <a:endParaRPr lang="en-US" sz="4000" dirty="0">
              <a:latin typeface="Constantia" panose="02030602050306030303" pitchFamily="18" charset="0"/>
            </a:endParaRPr>
          </a:p>
          <a:p>
            <a:pPr marL="0" indent="0" algn="ctr">
              <a:buNone/>
            </a:pPr>
            <a:r>
              <a:rPr lang="en-US" sz="4000" dirty="0">
                <a:latin typeface="Constantia" panose="02030602050306030303" pitchFamily="18" charset="0"/>
              </a:rPr>
              <a:t>Financial Disclosure</a:t>
            </a:r>
          </a:p>
        </p:txBody>
      </p:sp>
    </p:spTree>
    <p:extLst>
      <p:ext uri="{BB962C8B-B14F-4D97-AF65-F5344CB8AC3E}">
        <p14:creationId xmlns:p14="http://schemas.microsoft.com/office/powerpoint/2010/main" val="1469568244"/>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E4EFB0-9ADE-4DEF-B59F-A27A08B471AF}"/>
              </a:ext>
            </a:extLst>
          </p:cNvPr>
          <p:cNvSpPr>
            <a:spLocks noGrp="1"/>
          </p:cNvSpPr>
          <p:nvPr>
            <p:ph type="title"/>
          </p:nvPr>
        </p:nvSpPr>
        <p:spPr>
          <a:xfrm>
            <a:off x="1192530" y="381001"/>
            <a:ext cx="9806940" cy="1002983"/>
          </a:xfrm>
        </p:spPr>
        <p:txBody>
          <a:bodyPr/>
          <a:lstStyle/>
          <a:p>
            <a:pPr algn="ctr"/>
            <a:r>
              <a:rPr lang="en-PH" dirty="0"/>
              <a:t>Who has to file?</a:t>
            </a:r>
          </a:p>
        </p:txBody>
      </p:sp>
      <p:sp>
        <p:nvSpPr>
          <p:cNvPr id="6" name="Text Placeholder 5">
            <a:extLst>
              <a:ext uri="{FF2B5EF4-FFF2-40B4-BE49-F238E27FC236}">
                <a16:creationId xmlns:a16="http://schemas.microsoft.com/office/drawing/2014/main" id="{4649409C-F985-4D95-AFDD-F979A6448919}"/>
              </a:ext>
            </a:extLst>
          </p:cNvPr>
          <p:cNvSpPr>
            <a:spLocks noGrp="1"/>
          </p:cNvSpPr>
          <p:nvPr>
            <p:ph type="body" sz="quarter" idx="10"/>
          </p:nvPr>
        </p:nvSpPr>
        <p:spPr>
          <a:xfrm>
            <a:off x="2398714" y="1608138"/>
            <a:ext cx="7394575" cy="4767262"/>
          </a:xfrm>
        </p:spPr>
        <p:txBody>
          <a:bodyPr>
            <a:normAutofit/>
          </a:bodyPr>
          <a:lstStyle/>
          <a:p>
            <a:pPr algn="just"/>
            <a:r>
              <a:rPr lang="en-US" sz="1900" b="1" dirty="0">
                <a:latin typeface="Constantia" panose="02030602050306030303" pitchFamily="18" charset="0"/>
              </a:rPr>
              <a:t>“Autonomous personnel” </a:t>
            </a:r>
            <a:r>
              <a:rPr lang="en-US" sz="1900" dirty="0">
                <a:latin typeface="Constantia" panose="02030602050306030303" pitchFamily="18" charset="0"/>
              </a:rPr>
              <a:t>members of semi-autonomous boards entrusted with day-to-day policy setting operation and management of certain defined City functions. (I.e. retirement board)</a:t>
            </a:r>
          </a:p>
          <a:p>
            <a:pPr algn="just"/>
            <a:r>
              <a:rPr lang="en-US" sz="1900" b="1" dirty="0">
                <a:latin typeface="Constantia" panose="02030602050306030303" pitchFamily="18" charset="0"/>
              </a:rPr>
              <a:t>“Quasi-judicial personnel” </a:t>
            </a:r>
            <a:r>
              <a:rPr lang="en-US" sz="1900" dirty="0">
                <a:latin typeface="Constantia" panose="02030602050306030303" pitchFamily="18" charset="0"/>
              </a:rPr>
              <a:t>members of boards that perform quasi-judicial functions. (I.e. encroachment committee, planning and zoning board, board of adjustment and code enforcement board) </a:t>
            </a:r>
          </a:p>
          <a:p>
            <a:pPr algn="just"/>
            <a:r>
              <a:rPr lang="en-US" sz="1900" b="1" dirty="0">
                <a:latin typeface="Constantia" panose="02030602050306030303" pitchFamily="18" charset="0"/>
              </a:rPr>
              <a:t>“Advisory personnel” </a:t>
            </a:r>
            <a:r>
              <a:rPr lang="en-US" sz="1900" dirty="0">
                <a:latin typeface="Constantia" panose="02030602050306030303" pitchFamily="18" charset="0"/>
              </a:rPr>
              <a:t>– members of City advisory boards whose responsibility is to recommend legislation or give advice to the City Commission. (I.e. landscape beautification advisory board, library advisory board, traffic advisor board and parks and recreation advisory board)</a:t>
            </a:r>
            <a:endParaRPr lang="en-US" sz="1900" b="1" dirty="0">
              <a:latin typeface="Constantia" panose="02030602050306030303" pitchFamily="18" charset="0"/>
            </a:endParaRPr>
          </a:p>
          <a:p>
            <a:endParaRPr lang="en-PH" dirty="0"/>
          </a:p>
        </p:txBody>
      </p:sp>
    </p:spTree>
    <p:extLst>
      <p:ext uri="{BB962C8B-B14F-4D97-AF65-F5344CB8AC3E}">
        <p14:creationId xmlns:p14="http://schemas.microsoft.com/office/powerpoint/2010/main" val="2881626969"/>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FF8EA0-6ABF-45B7-B16F-6B808355682F}"/>
              </a:ext>
            </a:extLst>
          </p:cNvPr>
          <p:cNvSpPr>
            <a:spLocks noGrp="1"/>
          </p:cNvSpPr>
          <p:nvPr>
            <p:ph type="body" sz="quarter" idx="10"/>
          </p:nvPr>
        </p:nvSpPr>
        <p:spPr>
          <a:xfrm>
            <a:off x="1828800" y="1466978"/>
            <a:ext cx="5754290" cy="4768453"/>
          </a:xfrm>
        </p:spPr>
        <p:txBody>
          <a:bodyPr>
            <a:normAutofit/>
          </a:bodyPr>
          <a:lstStyle/>
          <a:p>
            <a:r>
              <a:rPr lang="en-US" sz="2250" b="1" dirty="0">
                <a:latin typeface="Constantia" panose="02030602050306030303" pitchFamily="18" charset="0"/>
              </a:rPr>
              <a:t>State of Florida - “Form 1 - Statement of Financial Interest”</a:t>
            </a:r>
          </a:p>
          <a:p>
            <a:pPr lvl="1">
              <a:lnSpc>
                <a:spcPct val="150000"/>
              </a:lnSpc>
            </a:pPr>
            <a:r>
              <a:rPr lang="en-US" sz="2000" u="sng" dirty="0">
                <a:latin typeface="Constantia" panose="02030602050306030303" pitchFamily="18" charset="0"/>
              </a:rPr>
              <a:t>Board Members (F.S. 112.3144 &amp; 112.3145)</a:t>
            </a:r>
          </a:p>
          <a:p>
            <a:pPr lvl="1" algn="just">
              <a:lnSpc>
                <a:spcPct val="150000"/>
              </a:lnSpc>
            </a:pPr>
            <a:r>
              <a:rPr lang="en-US" sz="1800" dirty="0">
                <a:latin typeface="Constantia" panose="02030602050306030303" pitchFamily="18" charset="0"/>
              </a:rPr>
              <a:t>Ex: Board of Adjustment, Historic Preservation Board, Planning and Zoning Board, Pension Board, Construction Regulation Board, &amp; Code Enforcement Board. </a:t>
            </a:r>
          </a:p>
          <a:p>
            <a:pPr lvl="1" algn="just">
              <a:lnSpc>
                <a:spcPct val="150000"/>
              </a:lnSpc>
            </a:pPr>
            <a:r>
              <a:rPr lang="en-US" sz="1800" dirty="0">
                <a:latin typeface="Constantia" panose="02030602050306030303" pitchFamily="18" charset="0"/>
              </a:rPr>
              <a:t>Form may be obtained at City Clerk’s Office or from your board liaison. </a:t>
            </a:r>
          </a:p>
          <a:p>
            <a:pPr lvl="1" algn="just">
              <a:lnSpc>
                <a:spcPct val="150000"/>
              </a:lnSpc>
            </a:pPr>
            <a:endParaRPr lang="en-US" sz="1800" dirty="0">
              <a:latin typeface="Constantia" panose="02030602050306030303" pitchFamily="18" charset="0"/>
            </a:endParaRPr>
          </a:p>
          <a:p>
            <a:pPr marL="0" indent="0">
              <a:buNone/>
            </a:pPr>
            <a:endParaRPr lang="en-US" dirty="0"/>
          </a:p>
        </p:txBody>
      </p:sp>
      <p:sp>
        <p:nvSpPr>
          <p:cNvPr id="5" name="Rectangle 4">
            <a:extLst>
              <a:ext uri="{FF2B5EF4-FFF2-40B4-BE49-F238E27FC236}">
                <a16:creationId xmlns:a16="http://schemas.microsoft.com/office/drawing/2014/main" id="{01B172A6-8BE0-4B2E-ACCD-F6DAF766DA20}"/>
              </a:ext>
            </a:extLst>
          </p:cNvPr>
          <p:cNvSpPr/>
          <p:nvPr/>
        </p:nvSpPr>
        <p:spPr>
          <a:xfrm>
            <a:off x="3581400" y="533400"/>
            <a:ext cx="5486400" cy="677108"/>
          </a:xfrm>
          <a:prstGeom prst="rect">
            <a:avLst/>
          </a:prstGeom>
        </p:spPr>
        <p:txBody>
          <a:bodyPr wrap="square">
            <a:spAutoFit/>
          </a:bodyPr>
          <a:lstStyle/>
          <a:p>
            <a:r>
              <a:rPr lang="en-US" sz="3800" cap="small" spc="266" dirty="0">
                <a:solidFill>
                  <a:srgbClr val="486C44"/>
                </a:solidFill>
                <a:latin typeface="+mj-lt"/>
                <a:ea typeface="+mj-ea"/>
                <a:cs typeface="+mj-cs"/>
                <a:sym typeface="Times New Roman"/>
              </a:rPr>
              <a:t>What needs to be filed?</a:t>
            </a:r>
          </a:p>
        </p:txBody>
      </p:sp>
      <p:pic>
        <p:nvPicPr>
          <p:cNvPr id="7" name="Picture 6" descr="A close up of text on a white background&#10;&#10;Description automatically generated">
            <a:extLst>
              <a:ext uri="{FF2B5EF4-FFF2-40B4-BE49-F238E27FC236}">
                <a16:creationId xmlns:a16="http://schemas.microsoft.com/office/drawing/2014/main" id="{32E80981-DB2B-42B5-ABC2-4174517E94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1828801"/>
            <a:ext cx="2793708" cy="3584249"/>
          </a:xfrm>
          <a:prstGeom prst="rect">
            <a:avLst/>
          </a:prstGeom>
        </p:spPr>
      </p:pic>
    </p:spTree>
    <p:extLst>
      <p:ext uri="{BB962C8B-B14F-4D97-AF65-F5344CB8AC3E}">
        <p14:creationId xmlns:p14="http://schemas.microsoft.com/office/powerpoint/2010/main" val="287038758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FF8EA0-6ABF-45B7-B16F-6B808355682F}"/>
              </a:ext>
            </a:extLst>
          </p:cNvPr>
          <p:cNvSpPr>
            <a:spLocks noGrp="1"/>
          </p:cNvSpPr>
          <p:nvPr>
            <p:ph type="body" sz="quarter" idx="10"/>
          </p:nvPr>
        </p:nvSpPr>
        <p:spPr>
          <a:xfrm>
            <a:off x="1828800" y="1466978"/>
            <a:ext cx="5754290" cy="4768453"/>
          </a:xfrm>
        </p:spPr>
        <p:txBody>
          <a:bodyPr/>
          <a:lstStyle/>
          <a:p>
            <a:r>
              <a:rPr lang="en-US" sz="2000" b="1" dirty="0">
                <a:latin typeface="Constantia" panose="02030602050306030303" pitchFamily="18" charset="0"/>
              </a:rPr>
              <a:t>Miami-Dade County – “Source of Income Statement”</a:t>
            </a:r>
          </a:p>
          <a:p>
            <a:pPr lvl="1">
              <a:lnSpc>
                <a:spcPct val="150000"/>
              </a:lnSpc>
            </a:pPr>
            <a:r>
              <a:rPr lang="en-US" sz="2000" u="sng" dirty="0">
                <a:latin typeface="Constantia" panose="02030602050306030303" pitchFamily="18" charset="0"/>
              </a:rPr>
              <a:t>Advisory Board members and those not required to file Form 1</a:t>
            </a:r>
          </a:p>
          <a:p>
            <a:pPr lvl="1">
              <a:lnSpc>
                <a:spcPct val="150000"/>
              </a:lnSpc>
            </a:pPr>
            <a:r>
              <a:rPr lang="en-US" sz="2000" dirty="0">
                <a:latin typeface="Constantia" panose="02030602050306030303" pitchFamily="18" charset="0"/>
              </a:rPr>
              <a:t>Form may be obtained at City Clerk’s Office</a:t>
            </a:r>
          </a:p>
          <a:p>
            <a:pPr lvl="1">
              <a:lnSpc>
                <a:spcPct val="150000"/>
              </a:lnSpc>
            </a:pPr>
            <a:r>
              <a:rPr lang="en-US" sz="2000" dirty="0">
                <a:latin typeface="Constantia" panose="02030602050306030303" pitchFamily="18" charset="0"/>
              </a:rPr>
              <a:t>Alternatively a copy of tax returns or a</a:t>
            </a:r>
          </a:p>
          <a:p>
            <a:pPr marL="457200" lvl="1" indent="0">
              <a:lnSpc>
                <a:spcPct val="100000"/>
              </a:lnSpc>
              <a:buNone/>
            </a:pPr>
            <a:r>
              <a:rPr lang="en-US" sz="2000" dirty="0">
                <a:latin typeface="Constantia" panose="02030602050306030303" pitchFamily="18" charset="0"/>
              </a:rPr>
              <a:t>   financial statement on form approved by </a:t>
            </a:r>
          </a:p>
          <a:p>
            <a:pPr marL="457200" lvl="1" indent="0">
              <a:lnSpc>
                <a:spcPct val="100000"/>
              </a:lnSpc>
              <a:buNone/>
            </a:pPr>
            <a:r>
              <a:rPr lang="en-US" sz="2000" dirty="0">
                <a:latin typeface="Constantia" panose="02030602050306030303" pitchFamily="18" charset="0"/>
              </a:rPr>
              <a:t>   State or national banks can be filed.</a:t>
            </a:r>
          </a:p>
          <a:p>
            <a:pPr marL="0" indent="0">
              <a:buNone/>
            </a:pPr>
            <a:endParaRPr lang="en-US" dirty="0"/>
          </a:p>
        </p:txBody>
      </p:sp>
      <p:sp>
        <p:nvSpPr>
          <p:cNvPr id="5" name="Rectangle 4">
            <a:extLst>
              <a:ext uri="{FF2B5EF4-FFF2-40B4-BE49-F238E27FC236}">
                <a16:creationId xmlns:a16="http://schemas.microsoft.com/office/drawing/2014/main" id="{01B172A6-8BE0-4B2E-ACCD-F6DAF766DA20}"/>
              </a:ext>
            </a:extLst>
          </p:cNvPr>
          <p:cNvSpPr/>
          <p:nvPr/>
        </p:nvSpPr>
        <p:spPr>
          <a:xfrm>
            <a:off x="3505200" y="622570"/>
            <a:ext cx="5486400" cy="677108"/>
          </a:xfrm>
          <a:prstGeom prst="rect">
            <a:avLst/>
          </a:prstGeom>
        </p:spPr>
        <p:txBody>
          <a:bodyPr wrap="square">
            <a:spAutoFit/>
          </a:bodyPr>
          <a:lstStyle/>
          <a:p>
            <a:r>
              <a:rPr lang="en-US" sz="3800" cap="small" spc="266" dirty="0">
                <a:solidFill>
                  <a:srgbClr val="486C44"/>
                </a:solidFill>
                <a:latin typeface="+mj-lt"/>
                <a:ea typeface="+mj-ea"/>
                <a:cs typeface="+mj-cs"/>
                <a:sym typeface="Times New Roman"/>
              </a:rPr>
              <a:t>What needs to be filed?</a:t>
            </a:r>
          </a:p>
        </p:txBody>
      </p:sp>
      <p:graphicFrame>
        <p:nvGraphicFramePr>
          <p:cNvPr id="6" name="Object 5">
            <a:extLst>
              <a:ext uri="{FF2B5EF4-FFF2-40B4-BE49-F238E27FC236}">
                <a16:creationId xmlns:a16="http://schemas.microsoft.com/office/drawing/2014/main" id="{9FF6F717-BE53-447D-8FEA-41D1471F61AB}"/>
              </a:ext>
            </a:extLst>
          </p:cNvPr>
          <p:cNvGraphicFramePr>
            <a:graphicFrameLocks noGrp="1" noChangeAspect="1"/>
          </p:cNvGraphicFramePr>
          <p:nvPr/>
        </p:nvGraphicFramePr>
        <p:xfrm>
          <a:off x="7848600" y="1466978"/>
          <a:ext cx="2625328" cy="3795687"/>
        </p:xfrm>
        <a:graphic>
          <a:graphicData uri="http://schemas.openxmlformats.org/presentationml/2006/ole">
            <mc:AlternateContent xmlns:mc="http://schemas.openxmlformats.org/markup-compatibility/2006">
              <mc:Choice xmlns:v="urn:schemas-microsoft-com:vml" Requires="v">
                <p:oleObj name="Acrobat Document" r:id="rId2" imgW="5940000" imgH="7647120" progId="AcroExch.Document.DC">
                  <p:embed/>
                </p:oleObj>
              </mc:Choice>
              <mc:Fallback>
                <p:oleObj name="Acrobat Document" r:id="rId2" imgW="5940000" imgH="7647120" progId="AcroExch.Document.DC">
                  <p:embed/>
                  <p:pic>
                    <p:nvPicPr>
                      <p:cNvPr id="6" name="Object 5">
                        <a:extLst>
                          <a:ext uri="{FF2B5EF4-FFF2-40B4-BE49-F238E27FC236}">
                            <a16:creationId xmlns:a16="http://schemas.microsoft.com/office/drawing/2014/main" id="{9FF6F717-BE53-447D-8FEA-41D1471F61AB}"/>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466978"/>
                        <a:ext cx="2625328" cy="37956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19269805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FF8EA0-6ABF-45B7-B16F-6B808355682F}"/>
              </a:ext>
            </a:extLst>
          </p:cNvPr>
          <p:cNvSpPr>
            <a:spLocks noGrp="1"/>
          </p:cNvSpPr>
          <p:nvPr>
            <p:ph type="body" sz="quarter" idx="10"/>
          </p:nvPr>
        </p:nvSpPr>
        <p:spPr>
          <a:xfrm>
            <a:off x="1866900" y="1928643"/>
            <a:ext cx="8458200" cy="4552823"/>
          </a:xfrm>
        </p:spPr>
        <p:txBody>
          <a:bodyPr>
            <a:normAutofit/>
          </a:bodyPr>
          <a:lstStyle/>
          <a:p>
            <a:r>
              <a:rPr lang="en-US" sz="2250" dirty="0">
                <a:latin typeface="Constantia" panose="02030602050306030303" pitchFamily="18" charset="0"/>
              </a:rPr>
              <a:t>City Clerk’s Office</a:t>
            </a:r>
          </a:p>
          <a:p>
            <a:pPr marL="0" indent="0">
              <a:buNone/>
            </a:pPr>
            <a:endParaRPr lang="en-US" sz="2400" dirty="0">
              <a:latin typeface="Constantia" panose="02030602050306030303" pitchFamily="18" charset="0"/>
            </a:endParaRPr>
          </a:p>
          <a:p>
            <a:r>
              <a:rPr lang="en-US" sz="2250" dirty="0">
                <a:latin typeface="Constantia" panose="02030602050306030303" pitchFamily="18" charset="0"/>
              </a:rPr>
              <a:t>By 12 noon on July 1</a:t>
            </a:r>
            <a:r>
              <a:rPr lang="en-US" sz="2250" baseline="30000" dirty="0">
                <a:latin typeface="Constantia" panose="02030602050306030303" pitchFamily="18" charset="0"/>
              </a:rPr>
              <a:t>st</a:t>
            </a:r>
            <a:r>
              <a:rPr lang="en-US" sz="2250" dirty="0">
                <a:latin typeface="Constantia" panose="02030602050306030303" pitchFamily="18" charset="0"/>
              </a:rPr>
              <a:t> of each year including the July 1</a:t>
            </a:r>
            <a:r>
              <a:rPr lang="en-US" sz="2250" baseline="30000" dirty="0">
                <a:latin typeface="Constantia" panose="02030602050306030303" pitchFamily="18" charset="0"/>
              </a:rPr>
              <a:t>st</a:t>
            </a:r>
            <a:r>
              <a:rPr lang="en-US" sz="2250" dirty="0">
                <a:latin typeface="Constantia" panose="02030602050306030303" pitchFamily="18" charset="0"/>
              </a:rPr>
              <a:t> following the last year that person served on board/committee.</a:t>
            </a:r>
          </a:p>
          <a:p>
            <a:endParaRPr lang="en-US" sz="2250" dirty="0">
              <a:latin typeface="Constantia" panose="02030602050306030303" pitchFamily="18" charset="0"/>
            </a:endParaRPr>
          </a:p>
          <a:p>
            <a:r>
              <a:rPr lang="en-US" sz="2250" dirty="0">
                <a:latin typeface="Constantia" panose="02030602050306030303" pitchFamily="18" charset="0"/>
              </a:rPr>
              <a:t>Disclosure due July 1</a:t>
            </a:r>
            <a:r>
              <a:rPr lang="en-US" sz="2250" baseline="30000" dirty="0">
                <a:latin typeface="Constantia" panose="02030602050306030303" pitchFamily="18" charset="0"/>
              </a:rPr>
              <a:t>st</a:t>
            </a:r>
            <a:r>
              <a:rPr lang="en-US" sz="2250" dirty="0">
                <a:latin typeface="Constantia" panose="02030602050306030303" pitchFamily="18" charset="0"/>
              </a:rPr>
              <a:t> is for preceding calendar year (i.e. 7/1/24 – statement for 2023).</a:t>
            </a:r>
          </a:p>
          <a:p>
            <a:pPr marL="0" indent="0">
              <a:buNone/>
            </a:pPr>
            <a:endParaRPr lang="en-US" dirty="0"/>
          </a:p>
        </p:txBody>
      </p:sp>
      <p:sp>
        <p:nvSpPr>
          <p:cNvPr id="5" name="Rectangle 4">
            <a:extLst>
              <a:ext uri="{FF2B5EF4-FFF2-40B4-BE49-F238E27FC236}">
                <a16:creationId xmlns:a16="http://schemas.microsoft.com/office/drawing/2014/main" id="{01B172A6-8BE0-4B2E-ACCD-F6DAF766DA20}"/>
              </a:ext>
            </a:extLst>
          </p:cNvPr>
          <p:cNvSpPr/>
          <p:nvPr/>
        </p:nvSpPr>
        <p:spPr>
          <a:xfrm>
            <a:off x="3352800" y="358701"/>
            <a:ext cx="5486400" cy="1077218"/>
          </a:xfrm>
          <a:prstGeom prst="rect">
            <a:avLst/>
          </a:prstGeom>
        </p:spPr>
        <p:txBody>
          <a:bodyPr wrap="square">
            <a:spAutoFit/>
          </a:bodyPr>
          <a:lstStyle/>
          <a:p>
            <a:pPr algn="ctr"/>
            <a:r>
              <a:rPr lang="en-US" sz="3200" cap="small" spc="266" dirty="0">
                <a:solidFill>
                  <a:srgbClr val="486C44"/>
                </a:solidFill>
                <a:latin typeface="+mj-lt"/>
                <a:ea typeface="+mj-ea"/>
                <a:cs typeface="+mj-cs"/>
                <a:sym typeface="Times New Roman"/>
              </a:rPr>
              <a:t>When &amp; Where do I </a:t>
            </a:r>
          </a:p>
          <a:p>
            <a:pPr algn="ctr"/>
            <a:r>
              <a:rPr lang="en-US" sz="3200" cap="small" spc="266" dirty="0">
                <a:solidFill>
                  <a:srgbClr val="486C44"/>
                </a:solidFill>
                <a:latin typeface="+mj-lt"/>
                <a:ea typeface="+mj-ea"/>
                <a:cs typeface="+mj-cs"/>
                <a:sym typeface="Times New Roman"/>
              </a:rPr>
              <a:t>need to file?</a:t>
            </a:r>
          </a:p>
        </p:txBody>
      </p:sp>
    </p:spTree>
    <p:extLst>
      <p:ext uri="{BB962C8B-B14F-4D97-AF65-F5344CB8AC3E}">
        <p14:creationId xmlns:p14="http://schemas.microsoft.com/office/powerpoint/2010/main" val="2504578645"/>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PH" sz="2800" dirty="0"/>
              <a:t>Coral Gables Ethics Code,</a:t>
            </a:r>
            <a:br>
              <a:rPr lang="en-PH" sz="2800" dirty="0"/>
            </a:br>
            <a:r>
              <a:rPr lang="en-PH" sz="2800" dirty="0"/>
              <a:t>Government in the Sunshine, Quasi-Judicial Proceedings</a:t>
            </a:r>
            <a:br>
              <a:rPr lang="en-PH" sz="2800" dirty="0"/>
            </a:br>
            <a:br>
              <a:rPr lang="en-PH" sz="2800" dirty="0"/>
            </a:br>
            <a:r>
              <a:rPr lang="en-PH" sz="2800" dirty="0"/>
              <a:t>Cristina M. Suárez, City Attorney</a:t>
            </a:r>
          </a:p>
        </p:txBody>
      </p:sp>
    </p:spTree>
    <p:extLst>
      <p:ext uri="{BB962C8B-B14F-4D97-AF65-F5344CB8AC3E}">
        <p14:creationId xmlns:p14="http://schemas.microsoft.com/office/powerpoint/2010/main" val="400573653"/>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42182D-7D85-4FAA-B592-0586CEF7FF1A}"/>
              </a:ext>
            </a:extLst>
          </p:cNvPr>
          <p:cNvSpPr>
            <a:spLocks noGrp="1"/>
          </p:cNvSpPr>
          <p:nvPr>
            <p:ph type="body" sz="quarter" idx="10"/>
          </p:nvPr>
        </p:nvSpPr>
        <p:spPr>
          <a:xfrm>
            <a:off x="1166813" y="1820411"/>
            <a:ext cx="9858375" cy="1828800"/>
          </a:xfrm>
        </p:spPr>
        <p:txBody>
          <a:bodyPr>
            <a:normAutofit lnSpcReduction="10000"/>
          </a:bodyPr>
          <a:lstStyle/>
          <a:p>
            <a:pPr marL="0" indent="0" algn="ctr">
              <a:buNone/>
            </a:pPr>
            <a:endParaRPr lang="en-US" sz="3200" dirty="0">
              <a:latin typeface="Constantia" panose="02030602050306030303" pitchFamily="18" charset="0"/>
            </a:endParaRPr>
          </a:p>
          <a:p>
            <a:pPr marL="0" indent="0" algn="ctr">
              <a:buNone/>
            </a:pPr>
            <a:r>
              <a:rPr lang="en-US" sz="4400" dirty="0">
                <a:latin typeface="Constantia" panose="02030602050306030303" pitchFamily="18" charset="0"/>
              </a:rPr>
              <a:t>City of Coral Gables </a:t>
            </a:r>
          </a:p>
          <a:p>
            <a:pPr marL="0" indent="0" algn="ctr">
              <a:buNone/>
            </a:pPr>
            <a:r>
              <a:rPr lang="en-US" sz="4400" dirty="0">
                <a:latin typeface="Constantia" panose="02030602050306030303" pitchFamily="18" charset="0"/>
              </a:rPr>
              <a:t>Ethics Code</a:t>
            </a:r>
          </a:p>
        </p:txBody>
      </p:sp>
    </p:spTree>
    <p:extLst>
      <p:ext uri="{BB962C8B-B14F-4D97-AF65-F5344CB8AC3E}">
        <p14:creationId xmlns:p14="http://schemas.microsoft.com/office/powerpoint/2010/main" val="1430161866"/>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5BD8-6BF1-44FE-89D2-9C8A0C8B8CD3}"/>
              </a:ext>
            </a:extLst>
          </p:cNvPr>
          <p:cNvSpPr>
            <a:spLocks noGrp="1"/>
          </p:cNvSpPr>
          <p:nvPr>
            <p:ph type="title"/>
          </p:nvPr>
        </p:nvSpPr>
        <p:spPr/>
        <p:txBody>
          <a:bodyPr/>
          <a:lstStyle/>
          <a:p>
            <a:pPr algn="ctr"/>
            <a:r>
              <a:rPr lang="en-US" dirty="0"/>
              <a:t>Prohibited Investments</a:t>
            </a:r>
            <a:br>
              <a:rPr lang="en-US" dirty="0"/>
            </a:br>
            <a:r>
              <a:rPr lang="en-US" sz="2400" dirty="0"/>
              <a:t>Sec. 2-11.1(L), Miami-Dade Code</a:t>
            </a:r>
            <a:br>
              <a:rPr lang="en-US" sz="2400" dirty="0"/>
            </a:br>
            <a:r>
              <a:rPr lang="en-US" sz="2400" dirty="0"/>
              <a:t>Sec. 2-294, Coral Gables Code</a:t>
            </a:r>
          </a:p>
        </p:txBody>
      </p:sp>
      <p:sp>
        <p:nvSpPr>
          <p:cNvPr id="3" name="Text Placeholder 2">
            <a:extLst>
              <a:ext uri="{FF2B5EF4-FFF2-40B4-BE49-F238E27FC236}">
                <a16:creationId xmlns:a16="http://schemas.microsoft.com/office/drawing/2014/main" id="{8B65CE01-FD36-482A-BF90-D2350D7D4D5F}"/>
              </a:ext>
            </a:extLst>
          </p:cNvPr>
          <p:cNvSpPr>
            <a:spLocks noGrp="1"/>
          </p:cNvSpPr>
          <p:nvPr>
            <p:ph type="body" sz="quarter" idx="10"/>
          </p:nvPr>
        </p:nvSpPr>
        <p:spPr/>
        <p:txBody>
          <a:bodyPr/>
          <a:lstStyle/>
          <a:p>
            <a:r>
              <a:rPr lang="en-US" sz="3200" dirty="0">
                <a:latin typeface="Constantia" panose="02030602050306030303" pitchFamily="18" charset="0"/>
              </a:rPr>
              <a:t>No elected official, employee, or </a:t>
            </a:r>
            <a:r>
              <a:rPr lang="en-US" sz="3200" b="1" dirty="0">
                <a:latin typeface="Constantia" panose="02030602050306030303" pitchFamily="18" charset="0"/>
              </a:rPr>
              <a:t>board member </a:t>
            </a:r>
            <a:r>
              <a:rPr lang="en-US" sz="3200" dirty="0">
                <a:latin typeface="Constantia" panose="02030602050306030303" pitchFamily="18" charset="0"/>
              </a:rPr>
              <a:t>shall have investments, either personally or through an immediate family member, which will create a “substantial conflict” between his/her private interests and the public interest.</a:t>
            </a:r>
          </a:p>
          <a:p>
            <a:endParaRPr lang="en-US" dirty="0"/>
          </a:p>
        </p:txBody>
      </p:sp>
    </p:spTree>
    <p:extLst>
      <p:ext uri="{BB962C8B-B14F-4D97-AF65-F5344CB8AC3E}">
        <p14:creationId xmlns:p14="http://schemas.microsoft.com/office/powerpoint/2010/main" val="23954543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6D81E-48E0-42E2-A97D-E558705F0659}"/>
              </a:ext>
            </a:extLst>
          </p:cNvPr>
          <p:cNvSpPr>
            <a:spLocks noGrp="1"/>
          </p:cNvSpPr>
          <p:nvPr>
            <p:ph type="title"/>
          </p:nvPr>
        </p:nvSpPr>
        <p:spPr/>
        <p:txBody>
          <a:bodyPr/>
          <a:lstStyle/>
          <a:p>
            <a:pPr algn="ctr"/>
            <a:r>
              <a:rPr lang="en-US" cap="none" dirty="0">
                <a:solidFill>
                  <a:srgbClr val="002060"/>
                </a:solidFill>
                <a:latin typeface="Times New Roman" panose="02020603050405020304" pitchFamily="18" charset="0"/>
                <a:cs typeface="Times New Roman" panose="02020603050405020304" pitchFamily="18" charset="0"/>
              </a:rPr>
              <a:t>Why the Ethics Commission?</a:t>
            </a:r>
          </a:p>
        </p:txBody>
      </p:sp>
      <p:sp>
        <p:nvSpPr>
          <p:cNvPr id="3" name="Content Placeholder 2">
            <a:extLst>
              <a:ext uri="{FF2B5EF4-FFF2-40B4-BE49-F238E27FC236}">
                <a16:creationId xmlns:a16="http://schemas.microsoft.com/office/drawing/2014/main" id="{F14DBF72-5CE0-4D08-8049-2D14FF44DB33}"/>
              </a:ext>
            </a:extLst>
          </p:cNvPr>
          <p:cNvSpPr>
            <a:spLocks noGrp="1"/>
          </p:cNvSpPr>
          <p:nvPr>
            <p:ph idx="1"/>
          </p:nvPr>
        </p:nvSpPr>
        <p:spPr/>
        <p:txBody>
          <a:bodyPr>
            <a:normAutofit fontScale="92500" lnSpcReduction="10000"/>
          </a:bodyPr>
          <a:lstStyle/>
          <a:p>
            <a:pPr algn="just"/>
            <a:r>
              <a:rPr lang="en-US" dirty="0">
                <a:solidFill>
                  <a:srgbClr val="002060"/>
                </a:solidFill>
                <a:latin typeface="Times New Roman" panose="02020603050405020304" pitchFamily="18" charset="0"/>
                <a:cs typeface="Times New Roman" panose="02020603050405020304" pitchFamily="18" charset="0"/>
              </a:rPr>
              <a:t>The Miami-Dade County Commission on Ethics and Public Trust is an independent Charter agency of Miami-Dade County, established by vote of the electorate.  </a:t>
            </a:r>
          </a:p>
          <a:p>
            <a:pPr algn="just"/>
            <a:r>
              <a:rPr lang="en-US" dirty="0">
                <a:solidFill>
                  <a:srgbClr val="002060"/>
                </a:solidFill>
                <a:latin typeface="Times New Roman" panose="02020603050405020304" pitchFamily="18" charset="0"/>
                <a:cs typeface="Times New Roman" panose="02020603050405020304" pitchFamily="18" charset="0"/>
              </a:rPr>
              <a:t>It is charged by local law with interpreting and enforcing the County and various municipal Conflict of Interest and Code of Ethics Ordinances. </a:t>
            </a:r>
          </a:p>
          <a:p>
            <a:pPr algn="just"/>
            <a:r>
              <a:rPr lang="en-US" dirty="0">
                <a:solidFill>
                  <a:srgbClr val="002060"/>
                </a:solidFill>
                <a:latin typeface="Times New Roman" panose="02020603050405020304" pitchFamily="18" charset="0"/>
                <a:cs typeface="Times New Roman" panose="02020603050405020304" pitchFamily="18" charset="0"/>
              </a:rPr>
              <a:t>The Ethics Commission has three main functions:  </a:t>
            </a:r>
          </a:p>
          <a:p>
            <a:pPr lvl="1" algn="just"/>
            <a:r>
              <a:rPr lang="en-US" dirty="0">
                <a:solidFill>
                  <a:srgbClr val="002060"/>
                </a:solidFill>
                <a:highlight>
                  <a:srgbClr val="FFFF00"/>
                </a:highlight>
                <a:latin typeface="Times New Roman" panose="02020603050405020304" pitchFamily="18" charset="0"/>
                <a:cs typeface="Times New Roman" panose="02020603050405020304" pitchFamily="18" charset="0"/>
              </a:rPr>
              <a:t>At the front end</a:t>
            </a:r>
            <a:r>
              <a:rPr lang="en-US" dirty="0">
                <a:solidFill>
                  <a:srgbClr val="002060"/>
                </a:solidFill>
                <a:latin typeface="Times New Roman" panose="02020603050405020304" pitchFamily="18" charset="0"/>
                <a:cs typeface="Times New Roman" panose="02020603050405020304" pitchFamily="18" charset="0"/>
              </a:rPr>
              <a:t>, the Ethics Commission provides training and instruction to elected officials, board members, employees and persons that transact with local government.</a:t>
            </a:r>
          </a:p>
          <a:p>
            <a:pPr lvl="1" algn="just"/>
            <a:r>
              <a:rPr lang="en-US" dirty="0">
                <a:solidFill>
                  <a:srgbClr val="002060"/>
                </a:solidFill>
                <a:highlight>
                  <a:srgbClr val="FFFF00"/>
                </a:highlight>
                <a:latin typeface="Times New Roman" panose="02020603050405020304" pitchFamily="18" charset="0"/>
                <a:cs typeface="Times New Roman" panose="02020603050405020304" pitchFamily="18" charset="0"/>
              </a:rPr>
              <a:t>After that</a:t>
            </a:r>
            <a:r>
              <a:rPr lang="en-US" dirty="0">
                <a:solidFill>
                  <a:srgbClr val="002060"/>
                </a:solidFill>
                <a:latin typeface="Times New Roman" panose="02020603050405020304" pitchFamily="18" charset="0"/>
                <a:cs typeface="Times New Roman" panose="02020603050405020304" pitchFamily="18" charset="0"/>
              </a:rPr>
              <a:t>, the Ethics Commission provides individualized ethics guidance regarding prospective conduct.</a:t>
            </a:r>
          </a:p>
          <a:p>
            <a:pPr lvl="1" algn="just"/>
            <a:r>
              <a:rPr lang="en-US" dirty="0">
                <a:solidFill>
                  <a:srgbClr val="002060"/>
                </a:solidFill>
                <a:highlight>
                  <a:srgbClr val="FFFF00"/>
                </a:highlight>
                <a:latin typeface="Times New Roman" panose="02020603050405020304" pitchFamily="18" charset="0"/>
                <a:cs typeface="Times New Roman" panose="02020603050405020304" pitchFamily="18" charset="0"/>
              </a:rPr>
              <a:t>At the tail end</a:t>
            </a:r>
            <a:r>
              <a:rPr lang="en-US" dirty="0">
                <a:solidFill>
                  <a:srgbClr val="002060"/>
                </a:solidFill>
                <a:latin typeface="Times New Roman" panose="02020603050405020304" pitchFamily="18" charset="0"/>
                <a:cs typeface="Times New Roman" panose="02020603050405020304" pitchFamily="18" charset="0"/>
              </a:rPr>
              <a:t>, the Ethics Commission reviews past conduct for potential ethics violations in enforcement actions.</a:t>
            </a:r>
          </a:p>
        </p:txBody>
      </p:sp>
    </p:spTree>
    <p:extLst>
      <p:ext uri="{BB962C8B-B14F-4D97-AF65-F5344CB8AC3E}">
        <p14:creationId xmlns:p14="http://schemas.microsoft.com/office/powerpoint/2010/main" val="28551298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D1BA-0D47-49CD-80B5-2F4346A135BB}"/>
              </a:ext>
            </a:extLst>
          </p:cNvPr>
          <p:cNvSpPr>
            <a:spLocks noGrp="1"/>
          </p:cNvSpPr>
          <p:nvPr>
            <p:ph type="title"/>
          </p:nvPr>
        </p:nvSpPr>
        <p:spPr/>
        <p:txBody>
          <a:bodyPr/>
          <a:lstStyle/>
          <a:p>
            <a:pPr algn="ctr"/>
            <a:r>
              <a:rPr lang="en-US" dirty="0"/>
              <a:t>Who is “Immediate Family?”</a:t>
            </a:r>
          </a:p>
        </p:txBody>
      </p:sp>
      <p:sp>
        <p:nvSpPr>
          <p:cNvPr id="3" name="Text Placeholder 2">
            <a:extLst>
              <a:ext uri="{FF2B5EF4-FFF2-40B4-BE49-F238E27FC236}">
                <a16:creationId xmlns:a16="http://schemas.microsoft.com/office/drawing/2014/main" id="{D83AB85E-5C28-4A22-B3BC-AB0F7AF15E7A}"/>
              </a:ext>
            </a:extLst>
          </p:cNvPr>
          <p:cNvSpPr>
            <a:spLocks noGrp="1"/>
          </p:cNvSpPr>
          <p:nvPr>
            <p:ph type="body" sz="quarter" idx="10"/>
          </p:nvPr>
        </p:nvSpPr>
        <p:spPr/>
        <p:txBody>
          <a:bodyPr>
            <a:normAutofit/>
          </a:bodyPr>
          <a:lstStyle/>
          <a:p>
            <a:r>
              <a:rPr lang="en-US" sz="2800" u="sng" dirty="0">
                <a:latin typeface="Constantia" panose="02030602050306030303" pitchFamily="18" charset="0"/>
              </a:rPr>
              <a:t>County </a:t>
            </a:r>
            <a:r>
              <a:rPr lang="en-US" sz="2800" dirty="0">
                <a:latin typeface="Constantia" panose="02030602050306030303" pitchFamily="18" charset="0"/>
              </a:rPr>
              <a:t>– spouse, domestic partner, parents, stepparents, siblings, half-siblings, step-siblings, children and stepchildren. </a:t>
            </a:r>
          </a:p>
          <a:p>
            <a:pPr marL="0" indent="0">
              <a:buNone/>
            </a:pPr>
            <a:r>
              <a:rPr lang="en-US" sz="2300" dirty="0">
                <a:latin typeface="Constantia" panose="02030602050306030303" pitchFamily="18" charset="0"/>
              </a:rPr>
              <a:t>(Sec. 2-11.1(b)(9), Miami-Dade Code)</a:t>
            </a:r>
          </a:p>
          <a:p>
            <a:pPr marL="0" indent="0">
              <a:buNone/>
            </a:pPr>
            <a:endParaRPr lang="en-US" sz="3200" dirty="0">
              <a:latin typeface="Constantia" panose="02030602050306030303" pitchFamily="18" charset="0"/>
            </a:endParaRPr>
          </a:p>
          <a:p>
            <a:r>
              <a:rPr lang="en-US" sz="2800" u="sng" dirty="0">
                <a:latin typeface="Constantia" panose="02030602050306030303" pitchFamily="18" charset="0"/>
              </a:rPr>
              <a:t>City </a:t>
            </a:r>
            <a:r>
              <a:rPr lang="en-US" sz="2800" dirty="0">
                <a:latin typeface="Constantia" panose="02030602050306030303" pitchFamily="18" charset="0"/>
              </a:rPr>
              <a:t>– spouse, parents, children, brothers and sisters registered domestic partner, stepparents, stepchildren, uncle, aunt, in-laws - </a:t>
            </a:r>
            <a:r>
              <a:rPr lang="en-US" sz="2800" i="1" dirty="0">
                <a:latin typeface="Constantia" panose="02030602050306030303" pitchFamily="18" charset="0"/>
              </a:rPr>
              <a:t>City adds in-laws (</a:t>
            </a:r>
            <a:r>
              <a:rPr lang="en-US" sz="2800" dirty="0">
                <a:latin typeface="Constantia" panose="02030602050306030303" pitchFamily="18" charset="0"/>
              </a:rPr>
              <a:t>including both parents and siblings)</a:t>
            </a:r>
            <a:r>
              <a:rPr lang="en-US" sz="2800" i="1" dirty="0">
                <a:latin typeface="Constantia" panose="02030602050306030303" pitchFamily="18" charset="0"/>
              </a:rPr>
              <a:t> </a:t>
            </a:r>
            <a:r>
              <a:rPr lang="en-US" sz="2300" dirty="0">
                <a:latin typeface="Constantia" panose="02030602050306030303" pitchFamily="18" charset="0"/>
              </a:rPr>
              <a:t>(Sec. 2-286, Coral Gables Code) </a:t>
            </a:r>
          </a:p>
          <a:p>
            <a:pPr marL="0" indent="0">
              <a:buNone/>
            </a:pPr>
            <a:endParaRPr lang="en-US" sz="2200" dirty="0">
              <a:latin typeface="Constantia" panose="02030602050306030303" pitchFamily="18" charset="0"/>
            </a:endParaRPr>
          </a:p>
          <a:p>
            <a:endParaRPr lang="en-US" dirty="0"/>
          </a:p>
        </p:txBody>
      </p:sp>
    </p:spTree>
    <p:extLst>
      <p:ext uri="{BB962C8B-B14F-4D97-AF65-F5344CB8AC3E}">
        <p14:creationId xmlns:p14="http://schemas.microsoft.com/office/powerpoint/2010/main" val="395278322"/>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3626E-CD3E-4801-B914-05A61DB63FD6}"/>
              </a:ext>
            </a:extLst>
          </p:cNvPr>
          <p:cNvSpPr>
            <a:spLocks noGrp="1"/>
          </p:cNvSpPr>
          <p:nvPr>
            <p:ph type="title"/>
          </p:nvPr>
        </p:nvSpPr>
        <p:spPr/>
        <p:txBody>
          <a:bodyPr/>
          <a:lstStyle/>
          <a:p>
            <a:pPr algn="ctr"/>
            <a:r>
              <a:rPr lang="en-US" dirty="0"/>
              <a:t>Gifts</a:t>
            </a:r>
            <a:br>
              <a:rPr lang="en-US" dirty="0"/>
            </a:br>
            <a:r>
              <a:rPr lang="en-US" sz="2400" dirty="0"/>
              <a:t>Sec. 2-11.1(e), Miami-Dade Code</a:t>
            </a:r>
            <a:br>
              <a:rPr lang="en-US" sz="2400" dirty="0"/>
            </a:br>
            <a:r>
              <a:rPr lang="en-US" sz="2400" dirty="0"/>
              <a:t>Sec. 2-289, Coral Gables Code</a:t>
            </a:r>
          </a:p>
        </p:txBody>
      </p:sp>
      <p:sp>
        <p:nvSpPr>
          <p:cNvPr id="3" name="Text Placeholder 2">
            <a:extLst>
              <a:ext uri="{FF2B5EF4-FFF2-40B4-BE49-F238E27FC236}">
                <a16:creationId xmlns:a16="http://schemas.microsoft.com/office/drawing/2014/main" id="{FDD6C1EF-93D5-41F2-8CEB-FD657A1F6182}"/>
              </a:ext>
            </a:extLst>
          </p:cNvPr>
          <p:cNvSpPr>
            <a:spLocks noGrp="1"/>
          </p:cNvSpPr>
          <p:nvPr>
            <p:ph type="body" sz="quarter" idx="10"/>
          </p:nvPr>
        </p:nvSpPr>
        <p:spPr/>
        <p:txBody>
          <a:bodyPr>
            <a:normAutofit/>
          </a:bodyPr>
          <a:lstStyle/>
          <a:p>
            <a:r>
              <a:rPr lang="en-US" sz="2800" dirty="0">
                <a:latin typeface="Constantia" panose="02030602050306030303" pitchFamily="18" charset="0"/>
              </a:rPr>
              <a:t>It is unlawful to solicit or demand a gift in exchange for an official duty or public action.</a:t>
            </a:r>
          </a:p>
          <a:p>
            <a:r>
              <a:rPr lang="en-US" sz="2800" dirty="0">
                <a:latin typeface="Constantia" panose="02030602050306030303" pitchFamily="18" charset="0"/>
              </a:rPr>
              <a:t>“Gift” is anything of economic value, including: meals, travel, loans, entertainment, hospitality, or a promise of such, without adequate consideration.</a:t>
            </a:r>
          </a:p>
          <a:p>
            <a:r>
              <a:rPr lang="en-US" sz="2800" dirty="0">
                <a:latin typeface="Constantia" panose="02030602050306030303" pitchFamily="18" charset="0"/>
              </a:rPr>
              <a:t>Difference in market value &amp; discounted price (if not part of larger discount program) = gift</a:t>
            </a:r>
          </a:p>
          <a:p>
            <a:r>
              <a:rPr lang="en-US" sz="2800" dirty="0">
                <a:solidFill>
                  <a:srgbClr val="FF0000"/>
                </a:solidFill>
                <a:latin typeface="Constantia" panose="02030602050306030303" pitchFamily="18" charset="0"/>
              </a:rPr>
              <a:t>Note:</a:t>
            </a:r>
            <a:r>
              <a:rPr lang="en-US" sz="2800" dirty="0">
                <a:latin typeface="Constantia" panose="02030602050306030303" pitchFamily="18" charset="0"/>
              </a:rPr>
              <a:t> Under State law, may not accept a gift from a lobbyist over $100.</a:t>
            </a:r>
            <a:endParaRPr lang="en-US" sz="2800" i="1" dirty="0">
              <a:latin typeface="Constantia" panose="02030602050306030303" pitchFamily="18" charset="0"/>
            </a:endParaRPr>
          </a:p>
          <a:p>
            <a:endParaRPr lang="en-US" dirty="0"/>
          </a:p>
        </p:txBody>
      </p:sp>
    </p:spTree>
    <p:extLst>
      <p:ext uri="{BB962C8B-B14F-4D97-AF65-F5344CB8AC3E}">
        <p14:creationId xmlns:p14="http://schemas.microsoft.com/office/powerpoint/2010/main" val="168761775"/>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FFBBF-FEF3-4F64-897A-C65B69C3D3FE}"/>
              </a:ext>
            </a:extLst>
          </p:cNvPr>
          <p:cNvSpPr>
            <a:spLocks noGrp="1"/>
          </p:cNvSpPr>
          <p:nvPr>
            <p:ph type="title"/>
          </p:nvPr>
        </p:nvSpPr>
        <p:spPr/>
        <p:txBody>
          <a:bodyPr/>
          <a:lstStyle/>
          <a:p>
            <a:pPr algn="ctr"/>
            <a:r>
              <a:rPr lang="en-US" dirty="0"/>
              <a:t>What is </a:t>
            </a:r>
            <a:r>
              <a:rPr lang="en-US" b="1" dirty="0"/>
              <a:t>not</a:t>
            </a:r>
            <a:r>
              <a:rPr lang="en-US" dirty="0"/>
              <a:t> a gift?</a:t>
            </a:r>
            <a:br>
              <a:rPr lang="en-US" dirty="0"/>
            </a:br>
            <a:r>
              <a:rPr lang="en-US" sz="2400" dirty="0"/>
              <a:t>Sec. 2-11.1(e), Miami-Dade Code</a:t>
            </a:r>
            <a:br>
              <a:rPr lang="en-US" sz="2400" dirty="0"/>
            </a:br>
            <a:r>
              <a:rPr lang="en-US" sz="2400" dirty="0"/>
              <a:t>Sec. 2-289(b), Coral Gables Code</a:t>
            </a:r>
          </a:p>
        </p:txBody>
      </p:sp>
      <p:sp>
        <p:nvSpPr>
          <p:cNvPr id="3" name="Text Placeholder 2">
            <a:extLst>
              <a:ext uri="{FF2B5EF4-FFF2-40B4-BE49-F238E27FC236}">
                <a16:creationId xmlns:a16="http://schemas.microsoft.com/office/drawing/2014/main" id="{233F6E01-0543-4040-9CB1-3F1A0C879BB5}"/>
              </a:ext>
            </a:extLst>
          </p:cNvPr>
          <p:cNvSpPr>
            <a:spLocks noGrp="1"/>
          </p:cNvSpPr>
          <p:nvPr>
            <p:ph type="body" sz="quarter" idx="10"/>
          </p:nvPr>
        </p:nvSpPr>
        <p:spPr/>
        <p:txBody>
          <a:bodyPr/>
          <a:lstStyle/>
          <a:p>
            <a:r>
              <a:rPr lang="en-US" sz="2800" u="sng" dirty="0">
                <a:latin typeface="Constantia" panose="02030602050306030303" pitchFamily="18" charset="0"/>
              </a:rPr>
              <a:t>City &amp; County</a:t>
            </a:r>
            <a:r>
              <a:rPr lang="en-US" sz="2800" dirty="0">
                <a:latin typeface="Constantia" panose="02030602050306030303" pitchFamily="18" charset="0"/>
              </a:rPr>
              <a:t>:</a:t>
            </a:r>
          </a:p>
          <a:p>
            <a:pPr lvl="1"/>
            <a:r>
              <a:rPr lang="en-US" sz="2800" dirty="0">
                <a:latin typeface="Constantia" panose="02030602050306030303" pitchFamily="18" charset="0"/>
              </a:rPr>
              <a:t>Political contributions;</a:t>
            </a:r>
          </a:p>
          <a:p>
            <a:pPr lvl="1"/>
            <a:r>
              <a:rPr lang="en-US" sz="2800" dirty="0">
                <a:latin typeface="Constantia" panose="02030602050306030303" pitchFamily="18" charset="0"/>
              </a:rPr>
              <a:t>Awards for civic or professional achievement (i.e. plaque, shovel);</a:t>
            </a:r>
          </a:p>
          <a:p>
            <a:pPr lvl="1"/>
            <a:r>
              <a:rPr lang="en-US" sz="2800" dirty="0">
                <a:latin typeface="Constantia" panose="02030602050306030303" pitchFamily="18" charset="0"/>
              </a:rPr>
              <a:t>Informational books/pamphlets;</a:t>
            </a:r>
          </a:p>
          <a:p>
            <a:pPr lvl="1"/>
            <a:r>
              <a:rPr lang="en-US" sz="2800" dirty="0">
                <a:latin typeface="Constantia" panose="02030602050306030303" pitchFamily="18" charset="0"/>
              </a:rPr>
              <a:t>Gifts from relatives or member of one’s household</a:t>
            </a:r>
          </a:p>
          <a:p>
            <a:pPr marL="0" indent="0">
              <a:buNone/>
            </a:pPr>
            <a:endParaRPr lang="en-US" dirty="0">
              <a:latin typeface="Constantia" panose="02030602050306030303" pitchFamily="18" charset="0"/>
            </a:endParaRPr>
          </a:p>
          <a:p>
            <a:endParaRPr lang="en-US" dirty="0"/>
          </a:p>
        </p:txBody>
      </p:sp>
    </p:spTree>
    <p:extLst>
      <p:ext uri="{BB962C8B-B14F-4D97-AF65-F5344CB8AC3E}">
        <p14:creationId xmlns:p14="http://schemas.microsoft.com/office/powerpoint/2010/main" val="360971163"/>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A4C7-A0F3-41C6-B6CE-5FE05409722C}"/>
              </a:ext>
            </a:extLst>
          </p:cNvPr>
          <p:cNvSpPr>
            <a:spLocks noGrp="1"/>
          </p:cNvSpPr>
          <p:nvPr>
            <p:ph type="title"/>
          </p:nvPr>
        </p:nvSpPr>
        <p:spPr/>
        <p:txBody>
          <a:bodyPr/>
          <a:lstStyle/>
          <a:p>
            <a:pPr algn="ctr"/>
            <a:r>
              <a:rPr lang="en-US" dirty="0"/>
              <a:t>Gift Disclosure</a:t>
            </a:r>
            <a:br>
              <a:rPr lang="en-US" dirty="0"/>
            </a:br>
            <a:r>
              <a:rPr lang="en-US" sz="2400" dirty="0"/>
              <a:t>Sec. 2-11.1(e)(4), Miami-Dade Code</a:t>
            </a:r>
            <a:br>
              <a:rPr lang="en-US" sz="2400" dirty="0"/>
            </a:br>
            <a:r>
              <a:rPr lang="en-US" sz="2400" dirty="0"/>
              <a:t>Sec. 2-289(d), Coral Gables Code</a:t>
            </a:r>
          </a:p>
        </p:txBody>
      </p:sp>
      <p:sp>
        <p:nvSpPr>
          <p:cNvPr id="3" name="Text Placeholder 2">
            <a:extLst>
              <a:ext uri="{FF2B5EF4-FFF2-40B4-BE49-F238E27FC236}">
                <a16:creationId xmlns:a16="http://schemas.microsoft.com/office/drawing/2014/main" id="{7F793729-BE7A-4E24-8D39-7E5CAF8438B0}"/>
              </a:ext>
            </a:extLst>
          </p:cNvPr>
          <p:cNvSpPr>
            <a:spLocks noGrp="1"/>
          </p:cNvSpPr>
          <p:nvPr>
            <p:ph type="body" sz="quarter" idx="10"/>
          </p:nvPr>
        </p:nvSpPr>
        <p:spPr/>
        <p:txBody>
          <a:bodyPr>
            <a:normAutofit/>
          </a:bodyPr>
          <a:lstStyle/>
          <a:p>
            <a:r>
              <a:rPr lang="en-US" sz="2000" dirty="0">
                <a:latin typeface="Constantia" panose="02030602050306030303" pitchFamily="18" charset="0"/>
              </a:rPr>
              <a:t>Who?</a:t>
            </a:r>
          </a:p>
          <a:p>
            <a:pPr lvl="1"/>
            <a:r>
              <a:rPr lang="en-US" sz="2000" dirty="0">
                <a:latin typeface="Constantia" panose="02030602050306030303" pitchFamily="18" charset="0"/>
              </a:rPr>
              <a:t>Board members</a:t>
            </a:r>
          </a:p>
          <a:p>
            <a:pPr lvl="1"/>
            <a:r>
              <a:rPr lang="en-US" sz="2000" i="1" dirty="0">
                <a:latin typeface="Constantia" panose="02030602050306030303" pitchFamily="18" charset="0"/>
              </a:rPr>
              <a:t>(Also includes employees and elected officials.)</a:t>
            </a:r>
          </a:p>
          <a:p>
            <a:r>
              <a:rPr lang="en-US" sz="2000" dirty="0">
                <a:latin typeface="Constantia" panose="02030602050306030303" pitchFamily="18" charset="0"/>
              </a:rPr>
              <a:t>What?</a:t>
            </a:r>
          </a:p>
          <a:p>
            <a:pPr lvl="1"/>
            <a:r>
              <a:rPr lang="en-US" sz="2000" dirty="0">
                <a:latin typeface="Constantia" panose="02030602050306030303" pitchFamily="18" charset="0"/>
              </a:rPr>
              <a:t>County Quarterly Gift Disclosure form</a:t>
            </a:r>
          </a:p>
          <a:p>
            <a:r>
              <a:rPr lang="en-US" sz="2000" dirty="0">
                <a:latin typeface="Constantia" panose="02030602050306030303" pitchFamily="18" charset="0"/>
              </a:rPr>
              <a:t>When?</a:t>
            </a:r>
          </a:p>
          <a:p>
            <a:pPr lvl="1"/>
            <a:r>
              <a:rPr lang="en-US" sz="2000" dirty="0">
                <a:latin typeface="Constantia" panose="02030602050306030303" pitchFamily="18" charset="0"/>
              </a:rPr>
              <a:t>End of the quarter following the quarter in which the gift was made (i.e. gift(s) received Jan-Mar must be reported by the end of June).  </a:t>
            </a:r>
            <a:r>
              <a:rPr lang="en-US" sz="2000" dirty="0">
                <a:solidFill>
                  <a:srgbClr val="FF0000"/>
                </a:solidFill>
                <a:latin typeface="Constantia" panose="02030602050306030303" pitchFamily="18" charset="0"/>
              </a:rPr>
              <a:t>*Note: series of gifts from same individual/entity which total exceeds $100 in a quarter = disclosure</a:t>
            </a:r>
          </a:p>
          <a:p>
            <a:r>
              <a:rPr lang="en-US" sz="2000" dirty="0">
                <a:latin typeface="Constantia" panose="02030602050306030303" pitchFamily="18" charset="0"/>
              </a:rPr>
              <a:t>Where?</a:t>
            </a:r>
          </a:p>
          <a:p>
            <a:pPr lvl="1"/>
            <a:r>
              <a:rPr lang="en-US" sz="2000" dirty="0">
                <a:latin typeface="Constantia" panose="02030602050306030303" pitchFamily="18" charset="0"/>
              </a:rPr>
              <a:t>City Clerk’s Office (may be filed through the board liaison)</a:t>
            </a:r>
          </a:p>
          <a:p>
            <a:endParaRPr lang="en-US" dirty="0"/>
          </a:p>
        </p:txBody>
      </p:sp>
    </p:spTree>
    <p:extLst>
      <p:ext uri="{BB962C8B-B14F-4D97-AF65-F5344CB8AC3E}">
        <p14:creationId xmlns:p14="http://schemas.microsoft.com/office/powerpoint/2010/main" val="3665171711"/>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D722-F0EE-4F80-8359-D35DCD68AD1F}"/>
              </a:ext>
            </a:extLst>
          </p:cNvPr>
          <p:cNvSpPr>
            <a:spLocks noGrp="1"/>
          </p:cNvSpPr>
          <p:nvPr>
            <p:ph type="title"/>
          </p:nvPr>
        </p:nvSpPr>
        <p:spPr/>
        <p:txBody>
          <a:bodyPr/>
          <a:lstStyle/>
          <a:p>
            <a:pPr algn="ctr"/>
            <a:r>
              <a:rPr lang="en-US" dirty="0"/>
              <a:t>Exploitation of Official Position </a:t>
            </a:r>
            <a:br>
              <a:rPr lang="en-US" dirty="0"/>
            </a:br>
            <a:r>
              <a:rPr lang="en-US" sz="2400" dirty="0"/>
              <a:t>Sec. 2-11.1(g), Miami-Dade Code</a:t>
            </a:r>
            <a:br>
              <a:rPr lang="en-US" sz="2400" dirty="0"/>
            </a:br>
            <a:r>
              <a:rPr lang="en-US" sz="2400" dirty="0"/>
              <a:t>Sec. 2-290, Coral Gables Code</a:t>
            </a:r>
          </a:p>
        </p:txBody>
      </p:sp>
      <p:sp>
        <p:nvSpPr>
          <p:cNvPr id="3" name="Text Placeholder 2">
            <a:extLst>
              <a:ext uri="{FF2B5EF4-FFF2-40B4-BE49-F238E27FC236}">
                <a16:creationId xmlns:a16="http://schemas.microsoft.com/office/drawing/2014/main" id="{38394B6B-D799-485C-9A20-F92DA0EABA99}"/>
              </a:ext>
            </a:extLst>
          </p:cNvPr>
          <p:cNvSpPr>
            <a:spLocks noGrp="1"/>
          </p:cNvSpPr>
          <p:nvPr>
            <p:ph type="body" sz="quarter" idx="10"/>
          </p:nvPr>
        </p:nvSpPr>
        <p:spPr/>
        <p:txBody>
          <a:bodyPr>
            <a:normAutofit fontScale="92500" lnSpcReduction="20000"/>
          </a:bodyPr>
          <a:lstStyle/>
          <a:p>
            <a:r>
              <a:rPr lang="en-US" sz="2800" dirty="0">
                <a:latin typeface="Constantia" panose="02030602050306030303" pitchFamily="18" charset="0"/>
              </a:rPr>
              <a:t>No elected official, employee or board member may use or attempt to use his/her official position to secure special privileges or exemptions for him/herself or others.</a:t>
            </a:r>
          </a:p>
          <a:p>
            <a:pPr marL="0" indent="0">
              <a:buNone/>
            </a:pPr>
            <a:r>
              <a:rPr lang="en-US" sz="2800" i="1" dirty="0">
                <a:latin typeface="Constantia" panose="02030602050306030303" pitchFamily="18" charset="0"/>
              </a:rPr>
              <a:t>Same as County Code.</a:t>
            </a:r>
          </a:p>
          <a:p>
            <a:r>
              <a:rPr lang="en-US" sz="2400" dirty="0">
                <a:latin typeface="Constantia" panose="02030602050306030303" pitchFamily="18" charset="0"/>
              </a:rPr>
              <a:t>Examples (from previous COE complaints)</a:t>
            </a:r>
          </a:p>
          <a:p>
            <a:pPr lvl="1"/>
            <a:r>
              <a:rPr lang="en-US" sz="2000" dirty="0">
                <a:latin typeface="Constantia" panose="02030602050306030303" pitchFamily="18" charset="0"/>
              </a:rPr>
              <a:t>North Miami Commissioner – exerting influence to get upgrades to mother’s home which was part of city’s grant program.</a:t>
            </a:r>
          </a:p>
          <a:p>
            <a:pPr lvl="1"/>
            <a:r>
              <a:rPr lang="en-US" sz="2000" dirty="0">
                <a:latin typeface="Constantia" panose="02030602050306030303" pitchFamily="18" charset="0"/>
              </a:rPr>
              <a:t>Miami Commissioner – calling Chief of Police during traffic stop.</a:t>
            </a:r>
          </a:p>
          <a:p>
            <a:pPr lvl="1"/>
            <a:r>
              <a:rPr lang="en-US" sz="2000" dirty="0">
                <a:latin typeface="Constantia" panose="02030602050306030303" pitchFamily="18" charset="0"/>
              </a:rPr>
              <a:t>North Miami Commissioner  – using city soccer field for his league without paying for use.</a:t>
            </a:r>
          </a:p>
          <a:p>
            <a:pPr lvl="1"/>
            <a:r>
              <a:rPr lang="en-US" sz="2000" dirty="0">
                <a:latin typeface="Constantia" panose="02030602050306030303" pitchFamily="18" charset="0"/>
              </a:rPr>
              <a:t>NMB Commissioner– interfering with Code Enforcement by yelling at officer not to go by his home again. </a:t>
            </a:r>
          </a:p>
          <a:p>
            <a:pPr lvl="1"/>
            <a:r>
              <a:rPr lang="en-US" sz="2000" dirty="0">
                <a:latin typeface="Constantia" panose="02030602050306030303" pitchFamily="18" charset="0"/>
              </a:rPr>
              <a:t>South Miami – endorsing fellow commissioner while on dais during  televised meeting.</a:t>
            </a:r>
          </a:p>
          <a:p>
            <a:pPr lvl="1"/>
            <a:r>
              <a:rPr lang="en-US" sz="2000" dirty="0">
                <a:latin typeface="Constantia" panose="02030602050306030303" pitchFamily="18" charset="0"/>
              </a:rPr>
              <a:t>El Portal Mayor – asked Code Enforcement officer to use his personal truck to move a donated piano to her daycare</a:t>
            </a:r>
          </a:p>
          <a:p>
            <a:pPr marL="0" indent="0">
              <a:buNone/>
            </a:pPr>
            <a:endParaRPr lang="en-US" sz="1800" dirty="0"/>
          </a:p>
          <a:p>
            <a:endParaRPr lang="en-US" dirty="0"/>
          </a:p>
        </p:txBody>
      </p:sp>
    </p:spTree>
    <p:extLst>
      <p:ext uri="{BB962C8B-B14F-4D97-AF65-F5344CB8AC3E}">
        <p14:creationId xmlns:p14="http://schemas.microsoft.com/office/powerpoint/2010/main" val="1829151367"/>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6EE9-FC99-41DD-8DD3-664FCB659BF9}"/>
              </a:ext>
            </a:extLst>
          </p:cNvPr>
          <p:cNvSpPr>
            <a:spLocks noGrp="1"/>
          </p:cNvSpPr>
          <p:nvPr>
            <p:ph type="title"/>
          </p:nvPr>
        </p:nvSpPr>
        <p:spPr/>
        <p:txBody>
          <a:bodyPr/>
          <a:lstStyle/>
          <a:p>
            <a:pPr algn="ctr"/>
            <a:r>
              <a:rPr lang="en-US" dirty="0"/>
              <a:t>Confidential Information</a:t>
            </a:r>
            <a:br>
              <a:rPr lang="en-US" dirty="0"/>
            </a:br>
            <a:r>
              <a:rPr lang="en-US" sz="2400" dirty="0"/>
              <a:t>Sec. 2-11.1(h), Miami-Dade Code</a:t>
            </a:r>
            <a:br>
              <a:rPr lang="en-US" sz="2400" dirty="0"/>
            </a:br>
            <a:r>
              <a:rPr lang="en-US" sz="2400" dirty="0"/>
              <a:t>Sec. 2-291, Coral Gables Code</a:t>
            </a:r>
          </a:p>
        </p:txBody>
      </p:sp>
      <p:sp>
        <p:nvSpPr>
          <p:cNvPr id="3" name="Text Placeholder 2">
            <a:extLst>
              <a:ext uri="{FF2B5EF4-FFF2-40B4-BE49-F238E27FC236}">
                <a16:creationId xmlns:a16="http://schemas.microsoft.com/office/drawing/2014/main" id="{3E4FA3A4-2B18-4906-81CA-B16324A7FDE7}"/>
              </a:ext>
            </a:extLst>
          </p:cNvPr>
          <p:cNvSpPr>
            <a:spLocks noGrp="1"/>
          </p:cNvSpPr>
          <p:nvPr>
            <p:ph type="body" sz="quarter" idx="10"/>
          </p:nvPr>
        </p:nvSpPr>
        <p:spPr/>
        <p:txBody>
          <a:bodyPr>
            <a:normAutofit/>
          </a:bodyPr>
          <a:lstStyle/>
          <a:p>
            <a:r>
              <a:rPr lang="en-US" sz="2400" dirty="0">
                <a:latin typeface="Constantia" panose="02030602050306030303" pitchFamily="18" charset="0"/>
              </a:rPr>
              <a:t>Elected officials, employees and </a:t>
            </a:r>
            <a:r>
              <a:rPr lang="en-US" sz="2400" b="1" dirty="0">
                <a:latin typeface="Constantia" panose="02030602050306030303" pitchFamily="18" charset="0"/>
              </a:rPr>
              <a:t>board members </a:t>
            </a:r>
            <a:r>
              <a:rPr lang="en-US" sz="2400" dirty="0">
                <a:latin typeface="Constantia" panose="02030602050306030303" pitchFamily="18" charset="0"/>
              </a:rPr>
              <a:t>may not:</a:t>
            </a:r>
          </a:p>
          <a:p>
            <a:pPr lvl="1"/>
            <a:r>
              <a:rPr lang="en-US" sz="2400" dirty="0">
                <a:latin typeface="Constantia" panose="02030602050306030303" pitchFamily="18" charset="0"/>
              </a:rPr>
              <a:t>accept employment or engage in any business or professional activity that they might reasonably expect would induce them to disclose confidential information acquired by reason of their official position;</a:t>
            </a:r>
          </a:p>
          <a:p>
            <a:pPr lvl="1"/>
            <a:r>
              <a:rPr lang="en-US" sz="2400" dirty="0">
                <a:latin typeface="Constantia" panose="02030602050306030303" pitchFamily="18" charset="0"/>
              </a:rPr>
              <a:t>disclose confidential information gained through their official position with the City; or</a:t>
            </a:r>
          </a:p>
          <a:p>
            <a:pPr lvl="1"/>
            <a:r>
              <a:rPr lang="en-US" sz="2400" dirty="0">
                <a:latin typeface="Constantia" panose="02030602050306030303" pitchFamily="18" charset="0"/>
              </a:rPr>
              <a:t>use such information, directly or indirectly, for personal gain or benefit.</a:t>
            </a:r>
          </a:p>
          <a:p>
            <a:pPr marL="457200" lvl="1" indent="0">
              <a:buNone/>
            </a:pPr>
            <a:endParaRPr lang="en-US" sz="2400" i="1" dirty="0">
              <a:latin typeface="Constantia" panose="02030602050306030303" pitchFamily="18" charset="0"/>
            </a:endParaRPr>
          </a:p>
          <a:p>
            <a:pPr marL="457200" lvl="1" indent="0">
              <a:buNone/>
            </a:pPr>
            <a:r>
              <a:rPr lang="en-US" sz="2400" i="1" dirty="0">
                <a:latin typeface="Constantia" panose="02030602050306030303" pitchFamily="18" charset="0"/>
              </a:rPr>
              <a:t>Same as County Code.</a:t>
            </a:r>
          </a:p>
          <a:p>
            <a:endParaRPr lang="en-US" dirty="0"/>
          </a:p>
        </p:txBody>
      </p:sp>
    </p:spTree>
    <p:extLst>
      <p:ext uri="{BB962C8B-B14F-4D97-AF65-F5344CB8AC3E}">
        <p14:creationId xmlns:p14="http://schemas.microsoft.com/office/powerpoint/2010/main" val="1293929383"/>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B5F4F-0B5C-4204-A758-B247ECCDB905}"/>
              </a:ext>
            </a:extLst>
          </p:cNvPr>
          <p:cNvSpPr>
            <a:spLocks noGrp="1"/>
          </p:cNvSpPr>
          <p:nvPr>
            <p:ph type="title"/>
          </p:nvPr>
        </p:nvSpPr>
        <p:spPr/>
        <p:txBody>
          <a:bodyPr/>
          <a:lstStyle/>
          <a:p>
            <a:pPr algn="ctr"/>
            <a:r>
              <a:rPr lang="en-US" dirty="0"/>
              <a:t>Appearances</a:t>
            </a:r>
            <a:br>
              <a:rPr lang="en-US" dirty="0"/>
            </a:br>
            <a:r>
              <a:rPr lang="en-US" sz="2400" dirty="0"/>
              <a:t>Sec. 2-11.1(m)(2), Miami-Dade Code</a:t>
            </a:r>
            <a:br>
              <a:rPr lang="en-US" sz="2400" dirty="0"/>
            </a:br>
            <a:r>
              <a:rPr lang="en-US" sz="2400" dirty="0"/>
              <a:t>Sec. 2-295, Coral Gables Code</a:t>
            </a:r>
          </a:p>
        </p:txBody>
      </p:sp>
      <p:sp>
        <p:nvSpPr>
          <p:cNvPr id="3" name="Text Placeholder 2">
            <a:extLst>
              <a:ext uri="{FF2B5EF4-FFF2-40B4-BE49-F238E27FC236}">
                <a16:creationId xmlns:a16="http://schemas.microsoft.com/office/drawing/2014/main" id="{FEC87B8B-EA18-42FB-A4A3-3618C530A672}"/>
              </a:ext>
            </a:extLst>
          </p:cNvPr>
          <p:cNvSpPr>
            <a:spLocks noGrp="1"/>
          </p:cNvSpPr>
          <p:nvPr>
            <p:ph type="body" sz="quarter" idx="10"/>
          </p:nvPr>
        </p:nvSpPr>
        <p:spPr>
          <a:xfrm>
            <a:off x="2379823" y="1447801"/>
            <a:ext cx="7393781" cy="4768453"/>
          </a:xfrm>
        </p:spPr>
        <p:txBody>
          <a:bodyPr>
            <a:normAutofit/>
          </a:bodyPr>
          <a:lstStyle/>
          <a:p>
            <a:pPr marL="0" indent="0">
              <a:buNone/>
            </a:pPr>
            <a:r>
              <a:rPr lang="en-US" sz="1800" dirty="0">
                <a:latin typeface="Constantia" panose="02030602050306030303" pitchFamily="18" charset="0"/>
              </a:rPr>
              <a:t>Elected officials, employees, and </a:t>
            </a:r>
            <a:r>
              <a:rPr lang="en-US" sz="1800" b="1" dirty="0">
                <a:latin typeface="Constantia" panose="02030602050306030303" pitchFamily="18" charset="0"/>
              </a:rPr>
              <a:t>board members </a:t>
            </a:r>
            <a:r>
              <a:rPr lang="en-US" sz="1800" dirty="0">
                <a:latin typeface="Constantia" panose="02030602050306030303" pitchFamily="18" charset="0"/>
              </a:rPr>
              <a:t>may not:</a:t>
            </a:r>
          </a:p>
          <a:p>
            <a:pPr lvl="1"/>
            <a:r>
              <a:rPr lang="en-US" sz="1800" dirty="0">
                <a:latin typeface="Constantia" panose="02030602050306030303" pitchFamily="18" charset="0"/>
              </a:rPr>
              <a:t>appear before </a:t>
            </a:r>
            <a:r>
              <a:rPr lang="en-US" sz="1800" b="1" dirty="0">
                <a:latin typeface="Constantia" panose="02030602050306030303" pitchFamily="18" charset="0"/>
              </a:rPr>
              <a:t>any</a:t>
            </a:r>
            <a:r>
              <a:rPr lang="en-US" sz="1800" dirty="0">
                <a:latin typeface="Constantia" panose="02030602050306030303" pitchFamily="18" charset="0"/>
              </a:rPr>
              <a:t> municipal board or agency (</a:t>
            </a:r>
            <a:r>
              <a:rPr lang="en-US" sz="1800" b="1" dirty="0">
                <a:latin typeface="Constantia" panose="02030602050306030303" pitchFamily="18" charset="0"/>
              </a:rPr>
              <a:t>includes City employees</a:t>
            </a:r>
            <a:r>
              <a:rPr lang="en-US" sz="1800" dirty="0">
                <a:latin typeface="Constantia" panose="02030602050306030303" pitchFamily="18" charset="0"/>
              </a:rPr>
              <a:t>) on behalf of 3</a:t>
            </a:r>
            <a:r>
              <a:rPr lang="en-US" sz="1800" baseline="30000" dirty="0">
                <a:latin typeface="Constantia" panose="02030602050306030303" pitchFamily="18" charset="0"/>
              </a:rPr>
              <a:t>rd</a:t>
            </a:r>
            <a:r>
              <a:rPr lang="en-US" sz="1800" dirty="0">
                <a:latin typeface="Constantia" panose="02030602050306030303" pitchFamily="18" charset="0"/>
              </a:rPr>
              <a:t> parties seeking a benefit; or</a:t>
            </a:r>
          </a:p>
          <a:p>
            <a:pPr lvl="1"/>
            <a:r>
              <a:rPr lang="en-US" sz="1800" dirty="0">
                <a:latin typeface="Constantia" panose="02030602050306030303" pitchFamily="18" charset="0"/>
              </a:rPr>
              <a:t>receive compensation for services rendered, directly or indirectly, from 3</a:t>
            </a:r>
            <a:r>
              <a:rPr lang="en-US" sz="1800" baseline="30000" dirty="0">
                <a:latin typeface="Constantia" panose="02030602050306030303" pitchFamily="18" charset="0"/>
              </a:rPr>
              <a:t>rd</a:t>
            </a:r>
            <a:r>
              <a:rPr lang="en-US" sz="1800" dirty="0">
                <a:latin typeface="Constantia" panose="02030602050306030303" pitchFamily="18" charset="0"/>
              </a:rPr>
              <a:t> party who has applied for or is seeking a benefit from the municipality.</a:t>
            </a:r>
          </a:p>
          <a:p>
            <a:r>
              <a:rPr lang="en-US" sz="1800" u="sng" dirty="0">
                <a:latin typeface="Constantia" panose="02030602050306030303" pitchFamily="18" charset="0"/>
              </a:rPr>
              <a:t>County </a:t>
            </a:r>
            <a:r>
              <a:rPr lang="en-US" sz="1800" dirty="0">
                <a:latin typeface="Constantia" panose="02030602050306030303" pitchFamily="18" charset="0"/>
              </a:rPr>
              <a:t>- Board members may not appear before their own board but may appear before other municipal boards.</a:t>
            </a:r>
          </a:p>
          <a:p>
            <a:r>
              <a:rPr lang="en-US" sz="1800" u="sng" dirty="0">
                <a:latin typeface="Constantia" panose="02030602050306030303" pitchFamily="18" charset="0"/>
              </a:rPr>
              <a:t>City</a:t>
            </a:r>
            <a:r>
              <a:rPr lang="en-US" sz="1800" dirty="0">
                <a:latin typeface="Constantia" panose="02030602050306030303" pitchFamily="18" charset="0"/>
              </a:rPr>
              <a:t> – Board members may not appear before their own board or before the City Commission.</a:t>
            </a:r>
          </a:p>
          <a:p>
            <a:r>
              <a:rPr lang="en-US" sz="1800" dirty="0">
                <a:latin typeface="Constantia" panose="02030602050306030303" pitchFamily="18" charset="0"/>
              </a:rPr>
              <a:t>Both allow architects, in certain circumstances.</a:t>
            </a:r>
          </a:p>
          <a:p>
            <a:r>
              <a:rPr lang="en-US" sz="1800" b="1" dirty="0">
                <a:solidFill>
                  <a:srgbClr val="FF0000"/>
                </a:solidFill>
                <a:latin typeface="Constantia" panose="02030602050306030303" pitchFamily="18" charset="0"/>
              </a:rPr>
              <a:t>City adds </a:t>
            </a:r>
            <a:r>
              <a:rPr lang="en-US" sz="1800" dirty="0">
                <a:solidFill>
                  <a:srgbClr val="FF0000"/>
                </a:solidFill>
                <a:latin typeface="Constantia" panose="02030602050306030303" pitchFamily="18" charset="0"/>
              </a:rPr>
              <a:t>– Board members may not, after deliberating, considering or ruling on an application, appear before a higher board to testify as an affected party.  Exception: Chair may appear before City Commission to provide board’s recommendation.</a:t>
            </a:r>
          </a:p>
          <a:p>
            <a:endParaRPr lang="en-US" dirty="0"/>
          </a:p>
        </p:txBody>
      </p:sp>
    </p:spTree>
    <p:extLst>
      <p:ext uri="{BB962C8B-B14F-4D97-AF65-F5344CB8AC3E}">
        <p14:creationId xmlns:p14="http://schemas.microsoft.com/office/powerpoint/2010/main" val="866702853"/>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6A242-77F5-4515-8F60-805FF9E98F7E}"/>
              </a:ext>
            </a:extLst>
          </p:cNvPr>
          <p:cNvSpPr>
            <a:spLocks noGrp="1"/>
          </p:cNvSpPr>
          <p:nvPr>
            <p:ph type="title"/>
          </p:nvPr>
        </p:nvSpPr>
        <p:spPr>
          <a:xfrm>
            <a:off x="2183507" y="287914"/>
            <a:ext cx="7355205" cy="1735931"/>
          </a:xfrm>
        </p:spPr>
        <p:txBody>
          <a:bodyPr/>
          <a:lstStyle/>
          <a:p>
            <a:pPr algn="ctr"/>
            <a:r>
              <a:rPr lang="en-US" dirty="0"/>
              <a:t>Actions Prohibited when Financial Interests Involved</a:t>
            </a:r>
            <a:br>
              <a:rPr lang="en-US" dirty="0"/>
            </a:br>
            <a:r>
              <a:rPr lang="en-US" sz="2400" dirty="0"/>
              <a:t>Sec. 2-11.1(n), Miami-Dade Code</a:t>
            </a:r>
            <a:br>
              <a:rPr lang="en-US" sz="2400" dirty="0"/>
            </a:br>
            <a:r>
              <a:rPr lang="en-US" sz="2400" dirty="0"/>
              <a:t>Sec. 2-296, Coral Gables Code</a:t>
            </a:r>
          </a:p>
        </p:txBody>
      </p:sp>
      <p:sp>
        <p:nvSpPr>
          <p:cNvPr id="3" name="Text Placeholder 2">
            <a:extLst>
              <a:ext uri="{FF2B5EF4-FFF2-40B4-BE49-F238E27FC236}">
                <a16:creationId xmlns:a16="http://schemas.microsoft.com/office/drawing/2014/main" id="{491A4C88-4831-4F58-A411-CD89E10C72E6}"/>
              </a:ext>
            </a:extLst>
          </p:cNvPr>
          <p:cNvSpPr>
            <a:spLocks noGrp="1"/>
          </p:cNvSpPr>
          <p:nvPr>
            <p:ph type="body" sz="quarter" idx="10"/>
          </p:nvPr>
        </p:nvSpPr>
        <p:spPr>
          <a:xfrm>
            <a:off x="2379823" y="2362201"/>
            <a:ext cx="7393781" cy="3733800"/>
          </a:xfrm>
        </p:spPr>
        <p:txBody>
          <a:bodyPr>
            <a:normAutofit/>
          </a:bodyPr>
          <a:lstStyle/>
          <a:p>
            <a:r>
              <a:rPr lang="en-US" sz="2800" dirty="0">
                <a:latin typeface="Constantia" panose="02030602050306030303" pitchFamily="18" charset="0"/>
              </a:rPr>
              <a:t>Elected officials, employees, and </a:t>
            </a:r>
            <a:r>
              <a:rPr lang="en-US" sz="2800" b="1" dirty="0">
                <a:latin typeface="Constantia" panose="02030602050306030303" pitchFamily="18" charset="0"/>
              </a:rPr>
              <a:t>board members </a:t>
            </a:r>
            <a:r>
              <a:rPr lang="en-US" sz="2800" dirty="0">
                <a:latin typeface="Constantia" panose="02030602050306030303" pitchFamily="18" charset="0"/>
              </a:rPr>
              <a:t>shall not participate in any official action directly or indirectly affecting a business in which he/she or any member of his/her </a:t>
            </a:r>
            <a:r>
              <a:rPr lang="en-US" sz="2800" i="1" dirty="0">
                <a:latin typeface="Constantia" panose="02030602050306030303" pitchFamily="18" charset="0"/>
              </a:rPr>
              <a:t>immediate family </a:t>
            </a:r>
            <a:r>
              <a:rPr lang="en-US" sz="2800" dirty="0">
                <a:latin typeface="Constantia" panose="02030602050306030303" pitchFamily="18" charset="0"/>
              </a:rPr>
              <a:t>has a </a:t>
            </a:r>
            <a:r>
              <a:rPr lang="en-US" sz="2800" b="1" dirty="0">
                <a:latin typeface="Constantia" panose="02030602050306030303" pitchFamily="18" charset="0"/>
              </a:rPr>
              <a:t>financial interest</a:t>
            </a:r>
            <a:r>
              <a:rPr lang="en-US" sz="2800" dirty="0">
                <a:latin typeface="Constantia" panose="02030602050306030303" pitchFamily="18" charset="0"/>
              </a:rPr>
              <a:t>.</a:t>
            </a:r>
          </a:p>
          <a:p>
            <a:r>
              <a:rPr lang="en-US" sz="2800" dirty="0">
                <a:latin typeface="Constantia" panose="02030602050306030303" pitchFamily="18" charset="0"/>
              </a:rPr>
              <a:t>Financial interest may be direct or indirect.</a:t>
            </a:r>
          </a:p>
          <a:p>
            <a:r>
              <a:rPr lang="en-US" sz="2800" dirty="0">
                <a:latin typeface="Constantia" panose="02030602050306030303" pitchFamily="18" charset="0"/>
              </a:rPr>
              <a:t>Financial interest may be direct or indirect</a:t>
            </a:r>
          </a:p>
        </p:txBody>
      </p:sp>
    </p:spTree>
    <p:extLst>
      <p:ext uri="{BB962C8B-B14F-4D97-AF65-F5344CB8AC3E}">
        <p14:creationId xmlns:p14="http://schemas.microsoft.com/office/powerpoint/2010/main" val="2214995493"/>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C0AD6-4AD4-4A58-8E36-DCAD1FE2C600}"/>
              </a:ext>
            </a:extLst>
          </p:cNvPr>
          <p:cNvSpPr>
            <a:spLocks noGrp="1"/>
          </p:cNvSpPr>
          <p:nvPr>
            <p:ph type="title"/>
          </p:nvPr>
        </p:nvSpPr>
        <p:spPr/>
        <p:txBody>
          <a:bodyPr/>
          <a:lstStyle/>
          <a:p>
            <a:pPr algn="ctr"/>
            <a:r>
              <a:rPr lang="en-US" dirty="0"/>
              <a:t>Lobbyists (City)</a:t>
            </a:r>
            <a:br>
              <a:rPr lang="en-US" dirty="0"/>
            </a:br>
            <a:r>
              <a:rPr lang="en-US" sz="2400" dirty="0"/>
              <a:t>Sec. 2-305,Coral Gables Code</a:t>
            </a:r>
          </a:p>
        </p:txBody>
      </p:sp>
      <p:sp>
        <p:nvSpPr>
          <p:cNvPr id="3" name="Text Placeholder 2">
            <a:extLst>
              <a:ext uri="{FF2B5EF4-FFF2-40B4-BE49-F238E27FC236}">
                <a16:creationId xmlns:a16="http://schemas.microsoft.com/office/drawing/2014/main" id="{466BF6BA-A324-43DD-BA14-C8B3E6AD38F6}"/>
              </a:ext>
            </a:extLst>
          </p:cNvPr>
          <p:cNvSpPr>
            <a:spLocks noGrp="1"/>
          </p:cNvSpPr>
          <p:nvPr>
            <p:ph type="body" sz="quarter" idx="10"/>
          </p:nvPr>
        </p:nvSpPr>
        <p:spPr/>
        <p:txBody>
          <a:bodyPr>
            <a:normAutofit/>
          </a:bodyPr>
          <a:lstStyle/>
          <a:p>
            <a:r>
              <a:rPr lang="en-US" dirty="0">
                <a:latin typeface="Constantia" panose="02030602050306030303" pitchFamily="18" charset="0"/>
              </a:rPr>
              <a:t>Definition:</a:t>
            </a:r>
          </a:p>
          <a:p>
            <a:pPr lvl="1"/>
            <a:r>
              <a:rPr lang="en-US" dirty="0">
                <a:latin typeface="Constantia" panose="02030602050306030303" pitchFamily="18" charset="0"/>
              </a:rPr>
              <a:t>Individual, firm, corporation, partnership, firm</a:t>
            </a:r>
          </a:p>
          <a:p>
            <a:pPr lvl="1"/>
            <a:r>
              <a:rPr lang="en-US" dirty="0">
                <a:latin typeface="Constantia" panose="02030602050306030303" pitchFamily="18" charset="0"/>
              </a:rPr>
              <a:t>Employed or retained (</a:t>
            </a:r>
            <a:r>
              <a:rPr lang="en-US" b="1" dirty="0">
                <a:latin typeface="Constantia" panose="02030602050306030303" pitchFamily="18" charset="0"/>
              </a:rPr>
              <a:t>paid or unpaid</a:t>
            </a:r>
            <a:r>
              <a:rPr lang="en-US" dirty="0">
                <a:latin typeface="Constantia" panose="02030602050306030303" pitchFamily="18" charset="0"/>
              </a:rPr>
              <a:t>),</a:t>
            </a:r>
          </a:p>
          <a:p>
            <a:pPr lvl="1"/>
            <a:r>
              <a:rPr lang="en-US" dirty="0">
                <a:latin typeface="Constantia" panose="02030602050306030303" pitchFamily="18" charset="0"/>
              </a:rPr>
              <a:t>By a principal,</a:t>
            </a:r>
          </a:p>
          <a:p>
            <a:pPr lvl="1"/>
            <a:r>
              <a:rPr lang="en-US" dirty="0">
                <a:latin typeface="Constantia" panose="02030602050306030303" pitchFamily="18" charset="0"/>
              </a:rPr>
              <a:t>Who seeks to encourage the passage, defeat or modification of:</a:t>
            </a:r>
          </a:p>
          <a:p>
            <a:pPr lvl="1"/>
            <a:r>
              <a:rPr lang="en-US" dirty="0">
                <a:latin typeface="Constantia" panose="02030602050306030303" pitchFamily="18" charset="0"/>
              </a:rPr>
              <a:t>to governmental actions (i.e. ordinances, resolutions, rules, regulations, executive orders, procurement actions, decision of the City Commission, the mayor, </a:t>
            </a:r>
            <a:r>
              <a:rPr lang="en-US" b="1" dirty="0">
                <a:latin typeface="Constantia" panose="02030602050306030303" pitchFamily="18" charset="0"/>
              </a:rPr>
              <a:t>any City board/committee</a:t>
            </a:r>
            <a:r>
              <a:rPr lang="en-US" dirty="0">
                <a:latin typeface="Constantia" panose="02030602050306030303" pitchFamily="18" charset="0"/>
              </a:rPr>
              <a:t>, or city personnel.)</a:t>
            </a:r>
          </a:p>
          <a:p>
            <a:pPr lvl="1"/>
            <a:r>
              <a:rPr lang="en-US" dirty="0">
                <a:latin typeface="Constantia" panose="02030602050306030303" pitchFamily="18" charset="0"/>
              </a:rPr>
              <a:t>During time period of decision-making process.</a:t>
            </a:r>
          </a:p>
          <a:p>
            <a:pPr lvl="1"/>
            <a:r>
              <a:rPr lang="en-US" dirty="0">
                <a:latin typeface="Constantia" panose="02030602050306030303" pitchFamily="18" charset="0"/>
              </a:rPr>
              <a:t>Specifically includes “principal” as lobbyist.</a:t>
            </a:r>
          </a:p>
          <a:p>
            <a:pPr lvl="1"/>
            <a:r>
              <a:rPr lang="en-US" dirty="0">
                <a:latin typeface="Constantia" panose="02030602050306030303" pitchFamily="18" charset="0"/>
              </a:rPr>
              <a:t>Encompasses all forms of communication.</a:t>
            </a:r>
          </a:p>
        </p:txBody>
      </p:sp>
    </p:spTree>
    <p:extLst>
      <p:ext uri="{BB962C8B-B14F-4D97-AF65-F5344CB8AC3E}">
        <p14:creationId xmlns:p14="http://schemas.microsoft.com/office/powerpoint/2010/main" val="1413584232"/>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D7CF6-FA50-4BFC-B3E9-A11B75539F80}"/>
              </a:ext>
            </a:extLst>
          </p:cNvPr>
          <p:cNvSpPr>
            <a:spLocks noGrp="1"/>
          </p:cNvSpPr>
          <p:nvPr>
            <p:ph type="title"/>
          </p:nvPr>
        </p:nvSpPr>
        <p:spPr/>
        <p:txBody>
          <a:bodyPr/>
          <a:lstStyle/>
          <a:p>
            <a:pPr algn="ctr"/>
            <a:r>
              <a:rPr lang="en-US" dirty="0"/>
              <a:t>Lobbyists (City) Cont.</a:t>
            </a:r>
          </a:p>
        </p:txBody>
      </p:sp>
      <p:sp>
        <p:nvSpPr>
          <p:cNvPr id="3" name="Text Placeholder 2">
            <a:extLst>
              <a:ext uri="{FF2B5EF4-FFF2-40B4-BE49-F238E27FC236}">
                <a16:creationId xmlns:a16="http://schemas.microsoft.com/office/drawing/2014/main" id="{F220AF09-6555-43CA-82A8-703937EDB04A}"/>
              </a:ext>
            </a:extLst>
          </p:cNvPr>
          <p:cNvSpPr>
            <a:spLocks noGrp="1"/>
          </p:cNvSpPr>
          <p:nvPr>
            <p:ph type="body" sz="quarter" idx="10"/>
          </p:nvPr>
        </p:nvSpPr>
        <p:spPr/>
        <p:txBody>
          <a:bodyPr>
            <a:normAutofit fontScale="70000" lnSpcReduction="20000"/>
          </a:bodyPr>
          <a:lstStyle/>
          <a:p>
            <a:pPr marL="0" indent="0">
              <a:buNone/>
            </a:pPr>
            <a:r>
              <a:rPr lang="en-US" sz="5800" dirty="0">
                <a:latin typeface="Constantia" panose="02030602050306030303" pitchFamily="18" charset="0"/>
              </a:rPr>
              <a:t>Excludes:</a:t>
            </a:r>
          </a:p>
          <a:p>
            <a:pPr>
              <a:buFontTx/>
              <a:buChar char="-"/>
            </a:pPr>
            <a:r>
              <a:rPr lang="en-US" sz="3200" dirty="0">
                <a:latin typeface="Constantia" panose="02030602050306030303" pitchFamily="18" charset="0"/>
              </a:rPr>
              <a:t>Representatives of governmental entities;</a:t>
            </a:r>
          </a:p>
          <a:p>
            <a:pPr>
              <a:buFontTx/>
              <a:buChar char="-"/>
            </a:pPr>
            <a:r>
              <a:rPr lang="en-US" sz="3200" dirty="0">
                <a:latin typeface="Constantia" panose="02030602050306030303" pitchFamily="18" charset="0"/>
              </a:rPr>
              <a:t>Person who appears on behalf of homeowner’s association without compensation/reimbursement; </a:t>
            </a:r>
          </a:p>
          <a:p>
            <a:pPr>
              <a:buFontTx/>
              <a:buChar char="-"/>
            </a:pPr>
            <a:r>
              <a:rPr lang="en-US" sz="3200" dirty="0">
                <a:latin typeface="Constantia" panose="02030602050306030303" pitchFamily="18" charset="0"/>
              </a:rPr>
              <a:t>Expert witnesses providing testimony at a public meeting; </a:t>
            </a:r>
          </a:p>
          <a:p>
            <a:pPr>
              <a:buFontTx/>
              <a:buChar char="-"/>
            </a:pPr>
            <a:r>
              <a:rPr lang="en-US" sz="3200" dirty="0">
                <a:latin typeface="Constantia" panose="02030602050306030303" pitchFamily="18" charset="0"/>
              </a:rPr>
              <a:t>Persons requested to appear in quasi-judicial proceedings;</a:t>
            </a:r>
          </a:p>
          <a:p>
            <a:pPr>
              <a:buFontTx/>
              <a:buChar char="-"/>
            </a:pPr>
            <a:r>
              <a:rPr lang="en-US" sz="3200" dirty="0">
                <a:latin typeface="Constantia" panose="02030602050306030303" pitchFamily="18" charset="0"/>
              </a:rPr>
              <a:t>Vendor who communicates regarding performance of their contract;</a:t>
            </a:r>
          </a:p>
          <a:p>
            <a:pPr>
              <a:buFontTx/>
              <a:buChar char="-"/>
            </a:pPr>
            <a:r>
              <a:rPr lang="en-US" sz="3200" dirty="0">
                <a:latin typeface="Constantia" panose="02030602050306030303" pitchFamily="18" charset="0"/>
              </a:rPr>
              <a:t>Foreign dignitaries;</a:t>
            </a:r>
          </a:p>
          <a:p>
            <a:pPr>
              <a:buFontTx/>
              <a:buChar char="-"/>
            </a:pPr>
            <a:r>
              <a:rPr lang="en-US" sz="3200" dirty="0">
                <a:latin typeface="Constantia" panose="02030602050306030303" pitchFamily="18" charset="0"/>
              </a:rPr>
              <a:t>Individuals appearing for purpose of self-representation;</a:t>
            </a:r>
          </a:p>
          <a:p>
            <a:pPr>
              <a:buFontTx/>
              <a:buChar char="-"/>
            </a:pPr>
            <a:r>
              <a:rPr lang="en-US" sz="3200" dirty="0">
                <a:latin typeface="Constantia" panose="02030602050306030303" pitchFamily="18" charset="0"/>
              </a:rPr>
              <a:t>Attorneys during quasi-judicial proceedings;</a:t>
            </a:r>
          </a:p>
          <a:p>
            <a:pPr>
              <a:buFontTx/>
              <a:buChar char="-"/>
            </a:pPr>
            <a:r>
              <a:rPr lang="en-US" sz="3200" dirty="0">
                <a:latin typeface="Constantia" panose="02030602050306030303" pitchFamily="18" charset="0"/>
              </a:rPr>
              <a:t>Person employed by principal whose normal scope of employment does not include lobbying and who is not engaged in lobbying on behalf of principal;</a:t>
            </a:r>
          </a:p>
          <a:p>
            <a:pPr>
              <a:buFontTx/>
              <a:buChar char="-"/>
            </a:pPr>
            <a:r>
              <a:rPr lang="en-US" sz="3200" dirty="0">
                <a:latin typeface="Constantia" panose="02030602050306030303" pitchFamily="18" charset="0"/>
              </a:rPr>
              <a:t>Persons engaged in a list of activities regarding a procurement matter.</a:t>
            </a:r>
          </a:p>
          <a:p>
            <a:pPr>
              <a:buFontTx/>
              <a:buChar char="-"/>
            </a:pPr>
            <a:endParaRPr lang="en-US" sz="3200" dirty="0">
              <a:latin typeface="Constantia" panose="02030602050306030303" pitchFamily="18" charset="0"/>
            </a:endParaRPr>
          </a:p>
          <a:p>
            <a:pPr>
              <a:buFontTx/>
              <a:buChar char="-"/>
            </a:pPr>
            <a:endParaRPr lang="en-US" sz="3200" dirty="0">
              <a:latin typeface="Constantia" panose="02030602050306030303" pitchFamily="18" charset="0"/>
            </a:endParaRPr>
          </a:p>
        </p:txBody>
      </p:sp>
    </p:spTree>
    <p:extLst>
      <p:ext uri="{BB962C8B-B14F-4D97-AF65-F5344CB8AC3E}">
        <p14:creationId xmlns:p14="http://schemas.microsoft.com/office/powerpoint/2010/main" val="343864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BBBF-DEBC-45E3-BC62-90C90A96E424}"/>
              </a:ext>
            </a:extLst>
          </p:cNvPr>
          <p:cNvSpPr>
            <a:spLocks noGrp="1"/>
          </p:cNvSpPr>
          <p:nvPr>
            <p:ph type="title"/>
          </p:nvPr>
        </p:nvSpPr>
        <p:spPr/>
        <p:txBody>
          <a:bodyPr>
            <a:normAutofit/>
          </a:bodyPr>
          <a:lstStyle/>
          <a:p>
            <a:pPr algn="ctr"/>
            <a:r>
              <a:rPr lang="en-US" cap="none" dirty="0">
                <a:solidFill>
                  <a:srgbClr val="002060"/>
                </a:solidFill>
                <a:latin typeface="Times New Roman" panose="02020603050405020304" pitchFamily="18" charset="0"/>
                <a:cs typeface="Times New Roman" panose="02020603050405020304" pitchFamily="18" charset="0"/>
              </a:rPr>
              <a:t>I’m a member of a Coral Gables Board. </a:t>
            </a:r>
            <a:br>
              <a:rPr lang="en-US" cap="none" dirty="0">
                <a:solidFill>
                  <a:srgbClr val="002060"/>
                </a:solidFill>
                <a:latin typeface="Times New Roman" panose="02020603050405020304" pitchFamily="18" charset="0"/>
                <a:cs typeface="Times New Roman" panose="02020603050405020304" pitchFamily="18" charset="0"/>
              </a:rPr>
            </a:br>
            <a:r>
              <a:rPr lang="en-US" cap="none" dirty="0">
                <a:solidFill>
                  <a:srgbClr val="002060"/>
                </a:solidFill>
                <a:latin typeface="Times New Roman" panose="02020603050405020304" pitchFamily="18" charset="0"/>
                <a:cs typeface="Times New Roman" panose="02020603050405020304" pitchFamily="18" charset="0"/>
              </a:rPr>
              <a:t>What does the County have to do with me?</a:t>
            </a:r>
          </a:p>
        </p:txBody>
      </p:sp>
      <p:sp>
        <p:nvSpPr>
          <p:cNvPr id="3" name="Content Placeholder 2">
            <a:extLst>
              <a:ext uri="{FF2B5EF4-FFF2-40B4-BE49-F238E27FC236}">
                <a16:creationId xmlns:a16="http://schemas.microsoft.com/office/drawing/2014/main" id="{D2F4EF59-31B2-4403-B5ED-44C7E8CCD5F3}"/>
              </a:ext>
            </a:extLst>
          </p:cNvPr>
          <p:cNvSpPr>
            <a:spLocks noGrp="1"/>
          </p:cNvSpPr>
          <p:nvPr>
            <p:ph idx="1"/>
          </p:nvPr>
        </p:nvSpPr>
        <p:spPr/>
        <p:txBody>
          <a:bodyPr>
            <a:normAutofit fontScale="92500" lnSpcReduction="10000"/>
          </a:bodyPr>
          <a:lstStyle/>
          <a:p>
            <a:pPr marL="114300" indent="0" algn="just">
              <a:buNone/>
            </a:pPr>
            <a:endParaRPr lang="en-US" dirty="0">
              <a:solidFill>
                <a:srgbClr val="002060"/>
              </a:solidFill>
              <a:latin typeface="Times New Roman" panose="02020603050405020304" pitchFamily="18" charset="0"/>
              <a:cs typeface="Times New Roman" panose="02020603050405020304" pitchFamily="18" charset="0"/>
            </a:endParaRPr>
          </a:p>
          <a:p>
            <a:pPr marL="114300" indent="0" algn="just">
              <a:buNone/>
            </a:pPr>
            <a:r>
              <a:rPr lang="en-US" dirty="0">
                <a:solidFill>
                  <a:srgbClr val="002060"/>
                </a:solidFill>
                <a:latin typeface="Times New Roman" panose="02020603050405020304" pitchFamily="18" charset="0"/>
                <a:cs typeface="Times New Roman" panose="02020603050405020304" pitchFamily="18" charset="0"/>
              </a:rPr>
              <a:t>Sec. 2-11.1. – Miami-Dade County Conflict of Interest and Code of Ethics Ordinance. (January 2016) (a) Designation. This section shall be designated and known as the "Miami-Dade County Conflict of Interest and Code of Ethics Ordinance." This section shall be applicable to all County personnel as defined herein, </a:t>
            </a:r>
            <a:r>
              <a:rPr lang="en-US" dirty="0">
                <a:solidFill>
                  <a:srgbClr val="002060"/>
                </a:solidFill>
                <a:highlight>
                  <a:srgbClr val="FFFF00"/>
                </a:highlight>
                <a:latin typeface="Times New Roman" panose="02020603050405020304" pitchFamily="18" charset="0"/>
                <a:cs typeface="Times New Roman" panose="02020603050405020304" pitchFamily="18" charset="0"/>
              </a:rPr>
              <a:t>and shall also constitute a minimum standard of ethical conduct and behavior for all municipal officials and officers, autonomous personnel, quasi-judicial personnel, advisory personnel, departmental personnel and employees of municipalities in the County insofar as their individual relationships with their own municipal governments are concerned. References in the section to County personnel shall therefor be applicable to municipal personnel who serve in comparable capacities to the County personnel referred to.</a:t>
            </a:r>
            <a:r>
              <a:rPr lang="en-US" dirty="0">
                <a:highlight>
                  <a:srgbClr val="FFFF00"/>
                </a:highligh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826284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00813-B7B3-4DFC-AF62-F23EF9FF71CD}"/>
              </a:ext>
            </a:extLst>
          </p:cNvPr>
          <p:cNvSpPr>
            <a:spLocks noGrp="1"/>
          </p:cNvSpPr>
          <p:nvPr>
            <p:ph type="title"/>
          </p:nvPr>
        </p:nvSpPr>
        <p:spPr/>
        <p:txBody>
          <a:bodyPr/>
          <a:lstStyle/>
          <a:p>
            <a:pPr algn="ctr"/>
            <a:r>
              <a:rPr lang="en-US" dirty="0"/>
              <a:t>Lobbyist Registration </a:t>
            </a:r>
            <a:br>
              <a:rPr lang="en-US" dirty="0"/>
            </a:br>
            <a:r>
              <a:rPr lang="en-US" sz="2400" dirty="0"/>
              <a:t>Sec. 2-305(b), Coral Gables Code</a:t>
            </a:r>
          </a:p>
        </p:txBody>
      </p:sp>
      <p:sp>
        <p:nvSpPr>
          <p:cNvPr id="3" name="Text Placeholder 2">
            <a:extLst>
              <a:ext uri="{FF2B5EF4-FFF2-40B4-BE49-F238E27FC236}">
                <a16:creationId xmlns:a16="http://schemas.microsoft.com/office/drawing/2014/main" id="{59D34984-449D-436A-B190-5048544E0AD8}"/>
              </a:ext>
            </a:extLst>
          </p:cNvPr>
          <p:cNvSpPr>
            <a:spLocks noGrp="1"/>
          </p:cNvSpPr>
          <p:nvPr>
            <p:ph type="body" sz="quarter" idx="10"/>
          </p:nvPr>
        </p:nvSpPr>
        <p:spPr/>
        <p:txBody>
          <a:bodyPr>
            <a:normAutofit fontScale="92500" lnSpcReduction="10000"/>
          </a:bodyPr>
          <a:lstStyle/>
          <a:p>
            <a:r>
              <a:rPr lang="en-US" sz="2400" dirty="0">
                <a:latin typeface="Constantia" panose="02030602050306030303" pitchFamily="18" charset="0"/>
              </a:rPr>
              <a:t>Must register and pay annual fee (may be waived on finding of financial hardship).</a:t>
            </a:r>
          </a:p>
          <a:p>
            <a:r>
              <a:rPr lang="en-US" sz="2400" dirty="0">
                <a:latin typeface="Constantia" panose="02030602050306030303" pitchFamily="18" charset="0"/>
              </a:rPr>
              <a:t>Must state, under oath, name and contact information of lobbyist, name and contact information of principal, specific issue, existence of any business association or financial relationship with any employee of the City.</a:t>
            </a:r>
          </a:p>
          <a:p>
            <a:r>
              <a:rPr lang="en-US" sz="2400" dirty="0">
                <a:latin typeface="Constantia" panose="02030602050306030303" pitchFamily="18" charset="0"/>
              </a:rPr>
              <a:t>Notice of withdrawal required if lobbyist wishes to withdraw.</a:t>
            </a:r>
          </a:p>
          <a:p>
            <a:r>
              <a:rPr lang="en-US" sz="2400" dirty="0">
                <a:latin typeface="Constantia" panose="02030602050306030303" pitchFamily="18" charset="0"/>
              </a:rPr>
              <a:t>Must complete lobbyist training within 60 days of registration (as of August 2021)</a:t>
            </a:r>
          </a:p>
          <a:p>
            <a:pPr lvl="1"/>
            <a:r>
              <a:rPr lang="en-US" sz="2400" dirty="0">
                <a:latin typeface="Constantia" panose="02030602050306030303" pitchFamily="18" charset="0"/>
              </a:rPr>
              <a:t>All members of the commission and personnel shall be diligent to ascertain whether persons required to register have complied and adds that a </a:t>
            </a:r>
            <a:r>
              <a:rPr lang="en-US" sz="2400" b="1" dirty="0">
                <a:latin typeface="Constantia" panose="02030602050306030303" pitchFamily="18" charset="0"/>
              </a:rPr>
              <a:t>commissioner and/or personnel may not knowingly permit a person who is not registered to lobby.  The diligence requirement may be satisfied by maintaining a written log.</a:t>
            </a:r>
            <a:endParaRPr lang="en-US" sz="2400" dirty="0">
              <a:latin typeface="Constantia" panose="02030602050306030303" pitchFamily="18" charset="0"/>
            </a:endParaRPr>
          </a:p>
          <a:p>
            <a:r>
              <a:rPr lang="en-US" sz="2400" dirty="0">
                <a:latin typeface="Constantia" panose="02030602050306030303" pitchFamily="18" charset="0"/>
              </a:rPr>
              <a:t>Must announce, on the record, that he/she is a registered lobbyists when presenting before the City Commission or a board/committee</a:t>
            </a:r>
          </a:p>
          <a:p>
            <a:pPr marL="0" indent="0">
              <a:buNone/>
            </a:pPr>
            <a:endParaRPr lang="en-US" dirty="0"/>
          </a:p>
        </p:txBody>
      </p:sp>
    </p:spTree>
    <p:extLst>
      <p:ext uri="{BB962C8B-B14F-4D97-AF65-F5344CB8AC3E}">
        <p14:creationId xmlns:p14="http://schemas.microsoft.com/office/powerpoint/2010/main" val="3966748777"/>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88532-76AA-46C8-BBD9-5B27BDE75FB3}"/>
              </a:ext>
            </a:extLst>
          </p:cNvPr>
          <p:cNvSpPr>
            <a:spLocks noGrp="1"/>
          </p:cNvSpPr>
          <p:nvPr>
            <p:ph type="title"/>
          </p:nvPr>
        </p:nvSpPr>
        <p:spPr/>
        <p:txBody>
          <a:bodyPr/>
          <a:lstStyle/>
          <a:p>
            <a:pPr algn="ctr"/>
            <a:r>
              <a:rPr lang="en-US" dirty="0"/>
              <a:t>Conflicting Employment</a:t>
            </a:r>
            <a:br>
              <a:rPr lang="en-US" dirty="0"/>
            </a:br>
            <a:r>
              <a:rPr lang="en-US" sz="2400" dirty="0"/>
              <a:t>Sec. 2-292, Coral Gables Code</a:t>
            </a:r>
          </a:p>
        </p:txBody>
      </p:sp>
      <p:sp>
        <p:nvSpPr>
          <p:cNvPr id="3" name="Text Placeholder 2">
            <a:extLst>
              <a:ext uri="{FF2B5EF4-FFF2-40B4-BE49-F238E27FC236}">
                <a16:creationId xmlns:a16="http://schemas.microsoft.com/office/drawing/2014/main" id="{A6160CF0-021F-48E3-B69E-FCF5C0B6FA66}"/>
              </a:ext>
            </a:extLst>
          </p:cNvPr>
          <p:cNvSpPr>
            <a:spLocks noGrp="1"/>
          </p:cNvSpPr>
          <p:nvPr>
            <p:ph type="body" sz="quarter" idx="10"/>
          </p:nvPr>
        </p:nvSpPr>
        <p:spPr/>
        <p:txBody>
          <a:bodyPr>
            <a:normAutofit/>
          </a:bodyPr>
          <a:lstStyle/>
          <a:p>
            <a:pPr marL="0" lvl="2" indent="0">
              <a:buNone/>
            </a:pPr>
            <a:r>
              <a:rPr lang="en-US" altLang="en-US" sz="2800" i="1" dirty="0">
                <a:solidFill>
                  <a:srgbClr val="FF0000"/>
                </a:solidFill>
                <a:latin typeface="Constantia" panose="02030602050306030303" pitchFamily="18" charset="0"/>
              </a:rPr>
              <a:t>Applies to elected officials, appointed officials and employees. </a:t>
            </a:r>
          </a:p>
          <a:p>
            <a:pPr marL="0" indent="0">
              <a:buNone/>
            </a:pPr>
            <a:endParaRPr lang="en-US" altLang="en-US" sz="2800" dirty="0">
              <a:latin typeface="Constantia" panose="02030602050306030303" pitchFamily="18" charset="0"/>
            </a:endParaRPr>
          </a:p>
          <a:p>
            <a:pPr marL="0" indent="0">
              <a:buNone/>
            </a:pPr>
            <a:r>
              <a:rPr lang="en-US" altLang="en-US" sz="2800" dirty="0">
                <a:latin typeface="Constantia" panose="02030602050306030303" pitchFamily="18" charset="0"/>
              </a:rPr>
              <a:t>No elected official or employee shall:</a:t>
            </a:r>
          </a:p>
          <a:p>
            <a:pPr lvl="1"/>
            <a:r>
              <a:rPr lang="en-US" altLang="en-US" sz="2800" dirty="0">
                <a:latin typeface="Constantia" panose="02030602050306030303" pitchFamily="18" charset="0"/>
              </a:rPr>
              <a:t>accept other employment</a:t>
            </a:r>
          </a:p>
          <a:p>
            <a:pPr lvl="1"/>
            <a:r>
              <a:rPr lang="en-US" altLang="en-US" sz="2800" dirty="0">
                <a:latin typeface="Constantia" panose="02030602050306030303" pitchFamily="18" charset="0"/>
              </a:rPr>
              <a:t>which would impair his/her independence of judgment </a:t>
            </a:r>
          </a:p>
          <a:p>
            <a:pPr lvl="1"/>
            <a:r>
              <a:rPr lang="en-US" altLang="en-US" sz="2800" dirty="0">
                <a:latin typeface="Constantia" panose="02030602050306030303" pitchFamily="18" charset="0"/>
              </a:rPr>
              <a:t>in the performance of his/her public duties.</a:t>
            </a:r>
          </a:p>
          <a:p>
            <a:pPr marL="457200" lvl="1" indent="0">
              <a:buNone/>
            </a:pPr>
            <a:endParaRPr lang="en-US" altLang="en-US" sz="2800" dirty="0">
              <a:latin typeface="Constantia" panose="02030602050306030303" pitchFamily="18" charset="0"/>
            </a:endParaRPr>
          </a:p>
          <a:p>
            <a:pPr marL="457200" lvl="1" indent="0">
              <a:buNone/>
            </a:pPr>
            <a:r>
              <a:rPr lang="en-US" altLang="en-US" sz="2800" i="1" dirty="0">
                <a:latin typeface="Constantia" panose="02030602050306030303" pitchFamily="18" charset="0"/>
              </a:rPr>
              <a:t>Same as County Code.</a:t>
            </a:r>
          </a:p>
          <a:p>
            <a:endParaRPr lang="en-US" dirty="0"/>
          </a:p>
        </p:txBody>
      </p:sp>
    </p:spTree>
    <p:extLst>
      <p:ext uri="{BB962C8B-B14F-4D97-AF65-F5344CB8AC3E}">
        <p14:creationId xmlns:p14="http://schemas.microsoft.com/office/powerpoint/2010/main" val="3361065000"/>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marL="0" indent="0" algn="ctr">
              <a:buNone/>
            </a:pPr>
            <a:endParaRPr lang="en-US" sz="4000" dirty="0">
              <a:latin typeface="Constantia" panose="02030602050306030303" pitchFamily="18" charset="0"/>
            </a:endParaRPr>
          </a:p>
          <a:p>
            <a:pPr marL="0" indent="0" algn="ctr">
              <a:buNone/>
            </a:pPr>
            <a:r>
              <a:rPr lang="en-US" sz="4000" dirty="0">
                <a:latin typeface="Constantia" panose="02030602050306030303" pitchFamily="18" charset="0"/>
              </a:rPr>
              <a:t>Government in the </a:t>
            </a:r>
          </a:p>
          <a:p>
            <a:pPr marL="0" indent="0" algn="ctr">
              <a:buNone/>
            </a:pPr>
            <a:r>
              <a:rPr lang="en-US" sz="4000" dirty="0">
                <a:latin typeface="Constantia" panose="02030602050306030303" pitchFamily="18" charset="0"/>
              </a:rPr>
              <a:t>Sunshine Law</a:t>
            </a:r>
          </a:p>
        </p:txBody>
      </p:sp>
    </p:spTree>
    <p:extLst>
      <p:ext uri="{BB962C8B-B14F-4D97-AF65-F5344CB8AC3E}">
        <p14:creationId xmlns:p14="http://schemas.microsoft.com/office/powerpoint/2010/main" val="2172465937"/>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lvl="0"/>
            <a:r>
              <a:rPr lang="en-US" sz="1800" dirty="0">
                <a:latin typeface="Constantia" panose="02030602050306030303" pitchFamily="18" charset="0"/>
              </a:rPr>
              <a:t>Art. 1, Sec. 24, Florida Constitution </a:t>
            </a:r>
          </a:p>
          <a:p>
            <a:pPr lvl="1"/>
            <a:r>
              <a:rPr lang="en-US" sz="1600" dirty="0">
                <a:latin typeface="Constantia" panose="02030602050306030303" pitchFamily="18" charset="0"/>
              </a:rPr>
              <a:t>All meetings of any collegial body of any…municipality…at which official acts are to be taken or at which public business of such body is to be transacted or discussed, shall be open and noticed to the public.</a:t>
            </a:r>
          </a:p>
          <a:p>
            <a:pPr lvl="0"/>
            <a:endParaRPr lang="en-US" sz="1800" dirty="0">
              <a:latin typeface="Constantia" panose="02030602050306030303" pitchFamily="18" charset="0"/>
            </a:endParaRPr>
          </a:p>
          <a:p>
            <a:pPr lvl="0"/>
            <a:r>
              <a:rPr lang="en-US" sz="1800" dirty="0">
                <a:latin typeface="Constantia" panose="02030602050306030303" pitchFamily="18" charset="0"/>
              </a:rPr>
              <a:t>Sec. 286.011, </a:t>
            </a:r>
            <a:r>
              <a:rPr lang="en-US" sz="1800" dirty="0" err="1">
                <a:latin typeface="Constantia" panose="02030602050306030303" pitchFamily="18" charset="0"/>
              </a:rPr>
              <a:t>F.S</a:t>
            </a:r>
            <a:r>
              <a:rPr lang="en-US" sz="1800" dirty="0">
                <a:latin typeface="Constantia" panose="02030602050306030303" pitchFamily="18" charset="0"/>
              </a:rPr>
              <a:t>. </a:t>
            </a:r>
          </a:p>
          <a:p>
            <a:pPr lvl="1"/>
            <a:r>
              <a:rPr lang="en-US" sz="1600" dirty="0">
                <a:latin typeface="Constantia" panose="02030602050306030303" pitchFamily="18" charset="0"/>
              </a:rPr>
              <a:t>All meetings of any board or commission of any…municipal corporation…at which official acts are to be taken are declared to be public meetings open to the public at all times, and no resolution, rule or formal action shall be considered binding except as taken at such meeting.</a:t>
            </a:r>
          </a:p>
          <a:p>
            <a:pPr lvl="1"/>
            <a:r>
              <a:rPr lang="en-US" sz="1600" dirty="0">
                <a:latin typeface="Constantia" panose="02030602050306030303" pitchFamily="18" charset="0"/>
              </a:rPr>
              <a:t>The board or commission must provide reasonable notice of all such meetings.</a:t>
            </a:r>
          </a:p>
          <a:p>
            <a:pPr lvl="1"/>
            <a:r>
              <a:rPr lang="en-US" sz="1600" dirty="0">
                <a:latin typeface="Constantia" panose="02030602050306030303" pitchFamily="18" charset="0"/>
              </a:rPr>
              <a:t>Minutes of a meeting of any such board or commission shall be promptly recorded and such records shall be open to public inspection.</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6890DF80-6D48-45BE-9B1F-8C91D1B5AE74}"/>
              </a:ext>
            </a:extLst>
          </p:cNvPr>
          <p:cNvSpPr/>
          <p:nvPr/>
        </p:nvSpPr>
        <p:spPr>
          <a:xfrm>
            <a:off x="5029200" y="482203"/>
            <a:ext cx="2349874" cy="707886"/>
          </a:xfrm>
          <a:prstGeom prst="rect">
            <a:avLst/>
          </a:prstGeom>
        </p:spPr>
        <p:txBody>
          <a:bodyPr wrap="none">
            <a:spAutoFit/>
          </a:bodyPr>
          <a:lstStyle/>
          <a:p>
            <a:pPr>
              <a:defRPr/>
            </a:pPr>
            <a:r>
              <a:rPr lang="en-PH" sz="4000" kern="0" cap="small" spc="200" dirty="0">
                <a:solidFill>
                  <a:srgbClr val="486C44"/>
                </a:solidFill>
                <a:latin typeface="Calibri Light" panose="020F0302020204030204"/>
                <a:ea typeface="+mj-ea"/>
                <a:cs typeface="+mj-cs"/>
                <a:sym typeface="Times New Roman"/>
              </a:rPr>
              <a:t>Authority</a:t>
            </a:r>
            <a:endParaRPr lang="en-US" kern="0" dirty="0">
              <a:solidFill>
                <a:sysClr val="windowText" lastClr="000000"/>
              </a:solidFill>
            </a:endParaRPr>
          </a:p>
        </p:txBody>
      </p:sp>
    </p:spTree>
    <p:extLst>
      <p:ext uri="{BB962C8B-B14F-4D97-AF65-F5344CB8AC3E}">
        <p14:creationId xmlns:p14="http://schemas.microsoft.com/office/powerpoint/2010/main" val="2715295809"/>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marL="0" indent="0">
              <a:spcBef>
                <a:spcPts val="527"/>
              </a:spcBef>
              <a:buNone/>
            </a:pPr>
            <a:r>
              <a:rPr lang="en-US" sz="2321" dirty="0">
                <a:solidFill>
                  <a:srgbClr val="44546A"/>
                </a:solidFill>
                <a:latin typeface="Constantia" panose="02030602050306030303" pitchFamily="18" charset="0"/>
              </a:rPr>
              <a:t>1. Must be open to the public;</a:t>
            </a:r>
          </a:p>
          <a:p>
            <a:pPr>
              <a:spcBef>
                <a:spcPts val="527"/>
              </a:spcBef>
            </a:pPr>
            <a:endParaRPr lang="en-US" sz="2321" dirty="0">
              <a:solidFill>
                <a:srgbClr val="44546A"/>
              </a:solidFill>
              <a:latin typeface="Constantia" panose="02030602050306030303" pitchFamily="18" charset="0"/>
            </a:endParaRPr>
          </a:p>
          <a:p>
            <a:pPr marL="0" indent="0">
              <a:spcBef>
                <a:spcPts val="527"/>
              </a:spcBef>
              <a:buNone/>
            </a:pPr>
            <a:r>
              <a:rPr lang="en-US" sz="2321" dirty="0">
                <a:solidFill>
                  <a:srgbClr val="44546A"/>
                </a:solidFill>
                <a:latin typeface="Constantia" panose="02030602050306030303" pitchFamily="18" charset="0"/>
              </a:rPr>
              <a:t>2. Reasonable notice of such meetings must be given;</a:t>
            </a:r>
          </a:p>
          <a:p>
            <a:pPr marL="0" indent="0">
              <a:spcBef>
                <a:spcPts val="527"/>
              </a:spcBef>
              <a:buNone/>
            </a:pPr>
            <a:endParaRPr lang="en-US" sz="2321" dirty="0">
              <a:solidFill>
                <a:srgbClr val="44546A"/>
              </a:solidFill>
              <a:latin typeface="Constantia" panose="02030602050306030303" pitchFamily="18" charset="0"/>
            </a:endParaRPr>
          </a:p>
          <a:p>
            <a:pPr marL="0" indent="0">
              <a:spcBef>
                <a:spcPts val="527"/>
              </a:spcBef>
              <a:buNone/>
            </a:pPr>
            <a:r>
              <a:rPr lang="en-US" sz="2321" dirty="0">
                <a:solidFill>
                  <a:srgbClr val="44546A"/>
                </a:solidFill>
                <a:latin typeface="Constantia" panose="02030602050306030303" pitchFamily="18" charset="0"/>
              </a:rPr>
              <a:t>3. Minutes of the meeting must be taken.</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42A74838-D171-4A7D-AC95-FE104BE158D5}"/>
              </a:ext>
            </a:extLst>
          </p:cNvPr>
          <p:cNvSpPr/>
          <p:nvPr/>
        </p:nvSpPr>
        <p:spPr>
          <a:xfrm>
            <a:off x="2743200" y="228600"/>
            <a:ext cx="6973490" cy="1077218"/>
          </a:xfrm>
          <a:prstGeom prst="rect">
            <a:avLst/>
          </a:prstGeom>
        </p:spPr>
        <p:txBody>
          <a:bodyPr wrap="square">
            <a:spAutoFit/>
          </a:bodyPr>
          <a:lstStyle/>
          <a:p>
            <a:pPr algn="ctr">
              <a:defRPr/>
            </a:pPr>
            <a:r>
              <a:rPr lang="en-PH" sz="3200" kern="0" cap="small" spc="200" dirty="0">
                <a:solidFill>
                  <a:srgbClr val="486C44"/>
                </a:solidFill>
                <a:latin typeface="Calibri Light" panose="020F0302020204030204"/>
                <a:ea typeface="+mj-ea"/>
                <a:cs typeface="+mj-cs"/>
                <a:sym typeface="Times New Roman"/>
              </a:rPr>
              <a:t>Three basic requirements for public meetings</a:t>
            </a:r>
            <a:endParaRPr lang="en-US" sz="3200" kern="0" dirty="0">
              <a:solidFill>
                <a:sysClr val="windowText" lastClr="000000"/>
              </a:solidFill>
            </a:endParaRPr>
          </a:p>
        </p:txBody>
      </p:sp>
    </p:spTree>
    <p:extLst>
      <p:ext uri="{BB962C8B-B14F-4D97-AF65-F5344CB8AC3E}">
        <p14:creationId xmlns:p14="http://schemas.microsoft.com/office/powerpoint/2010/main" val="2678117448"/>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a:spcBef>
                <a:spcPts val="527"/>
              </a:spcBef>
              <a:buNone/>
              <a:defRPr/>
            </a:pPr>
            <a:r>
              <a:rPr lang="en-US" sz="1688" b="1" dirty="0">
                <a:solidFill>
                  <a:srgbClr val="44546A"/>
                </a:solidFill>
                <a:latin typeface="Constantia" panose="02030602050306030303" pitchFamily="18" charset="0"/>
              </a:rPr>
              <a:t>Accommodations: </a:t>
            </a:r>
          </a:p>
          <a:p>
            <a:pPr>
              <a:spcBef>
                <a:spcPts val="527"/>
              </a:spcBef>
              <a:buFont typeface="Arial" charset="0"/>
              <a:buChar char="•"/>
              <a:defRPr/>
            </a:pPr>
            <a:r>
              <a:rPr lang="en-US" sz="1688" dirty="0">
                <a:solidFill>
                  <a:srgbClr val="44546A"/>
                </a:solidFill>
                <a:latin typeface="Constantia" panose="02030602050306030303" pitchFamily="18" charset="0"/>
              </a:rPr>
              <a:t>Public boards should take </a:t>
            </a:r>
            <a:r>
              <a:rPr lang="en-US" sz="1688" b="1" dirty="0">
                <a:solidFill>
                  <a:srgbClr val="44546A"/>
                </a:solidFill>
                <a:latin typeface="Constantia" panose="02030602050306030303" pitchFamily="18" charset="0"/>
              </a:rPr>
              <a:t>reasonable steps </a:t>
            </a:r>
            <a:r>
              <a:rPr lang="en-US" sz="1688" dirty="0">
                <a:solidFill>
                  <a:srgbClr val="44546A"/>
                </a:solidFill>
                <a:latin typeface="Constantia" panose="02030602050306030303" pitchFamily="18" charset="0"/>
              </a:rPr>
              <a:t>to ensure that the location where the meeting is held will accommodate for the expected turnout. </a:t>
            </a:r>
          </a:p>
          <a:p>
            <a:pPr>
              <a:spcBef>
                <a:spcPts val="527"/>
              </a:spcBef>
              <a:buFont typeface="Arial" charset="0"/>
              <a:buChar char="•"/>
              <a:defRPr/>
            </a:pPr>
            <a:r>
              <a:rPr lang="en-US" sz="1688" dirty="0">
                <a:solidFill>
                  <a:srgbClr val="44546A"/>
                </a:solidFill>
                <a:latin typeface="Constantia" panose="02030602050306030303" pitchFamily="18" charset="0"/>
              </a:rPr>
              <a:t>Facility must be kept open and accessible.  </a:t>
            </a:r>
          </a:p>
          <a:p>
            <a:pPr>
              <a:spcBef>
                <a:spcPts val="527"/>
              </a:spcBef>
              <a:buNone/>
              <a:defRPr/>
            </a:pPr>
            <a:r>
              <a:rPr lang="en-US" sz="1688" b="1" dirty="0">
                <a:solidFill>
                  <a:srgbClr val="44546A"/>
                </a:solidFill>
                <a:latin typeface="Constantia" panose="02030602050306030303" pitchFamily="18" charset="0"/>
              </a:rPr>
              <a:t>Communication:</a:t>
            </a:r>
          </a:p>
          <a:p>
            <a:pPr>
              <a:spcBef>
                <a:spcPts val="527"/>
              </a:spcBef>
              <a:buFont typeface="Arial" charset="0"/>
              <a:buChar char="•"/>
              <a:defRPr/>
            </a:pPr>
            <a:r>
              <a:rPr lang="en-US" sz="1688" dirty="0">
                <a:solidFill>
                  <a:srgbClr val="44546A"/>
                </a:solidFill>
                <a:latin typeface="Constantia" panose="02030602050306030303" pitchFamily="18" charset="0"/>
              </a:rPr>
              <a:t>A violation may occur if, during a meeting, board members are speaking to each other about the item, in a manner not audible to the public and outside of the record. </a:t>
            </a:r>
          </a:p>
          <a:p>
            <a:pPr>
              <a:spcBef>
                <a:spcPts val="527"/>
              </a:spcBef>
              <a:buFont typeface="Arial" charset="0"/>
              <a:buChar char="•"/>
              <a:defRPr/>
            </a:pPr>
            <a:r>
              <a:rPr lang="en-US" sz="1688" dirty="0">
                <a:solidFill>
                  <a:srgbClr val="44546A"/>
                </a:solidFill>
                <a:latin typeface="Constantia" panose="02030602050306030303" pitchFamily="18" charset="0"/>
              </a:rPr>
              <a:t>A violation may occur if, during a recess of a public meeting, board members discuss issues before the board.</a:t>
            </a:r>
          </a:p>
          <a:p>
            <a:pPr marL="0" indent="0">
              <a:spcBef>
                <a:spcPts val="527"/>
              </a:spcBef>
              <a:buNone/>
              <a:defRPr/>
            </a:pPr>
            <a:r>
              <a:rPr lang="en-US" sz="1688" b="1" dirty="0">
                <a:solidFill>
                  <a:srgbClr val="44546A"/>
                </a:solidFill>
                <a:latin typeface="Constantia" panose="02030602050306030303" pitchFamily="18" charset="0"/>
              </a:rPr>
              <a:t>Phone meetings:</a:t>
            </a:r>
          </a:p>
          <a:p>
            <a:pPr>
              <a:spcBef>
                <a:spcPts val="527"/>
              </a:spcBef>
              <a:defRPr/>
            </a:pPr>
            <a:r>
              <a:rPr lang="en-US" sz="1688" dirty="0">
                <a:solidFill>
                  <a:srgbClr val="44546A"/>
                </a:solidFill>
                <a:latin typeface="Constantia" panose="02030602050306030303" pitchFamily="18" charset="0"/>
              </a:rPr>
              <a:t>Not permitted unless there is a physical quorum in the room when extraordinary circumstances exist.</a:t>
            </a:r>
          </a:p>
          <a:p>
            <a:pPr marL="0" indent="0">
              <a:spcBef>
                <a:spcPts val="527"/>
              </a:spcBef>
              <a:buNone/>
              <a:defRPr/>
            </a:pPr>
            <a:r>
              <a:rPr lang="en-US" sz="1688" b="1" dirty="0">
                <a:solidFill>
                  <a:srgbClr val="44546A"/>
                </a:solidFill>
                <a:latin typeface="Constantia" panose="02030602050306030303" pitchFamily="18" charset="0"/>
              </a:rPr>
              <a:t>Inspection Trips:</a:t>
            </a:r>
          </a:p>
          <a:p>
            <a:pPr>
              <a:spcBef>
                <a:spcPts val="527"/>
              </a:spcBef>
              <a:defRPr/>
            </a:pPr>
            <a:r>
              <a:rPr lang="en-US" sz="1688" i="1" dirty="0">
                <a:solidFill>
                  <a:srgbClr val="44546A"/>
                </a:solidFill>
                <a:latin typeface="Constantia" panose="02030602050306030303" pitchFamily="18" charset="0"/>
              </a:rPr>
              <a:t>Advisory</a:t>
            </a:r>
            <a:r>
              <a:rPr lang="en-US" sz="1688" dirty="0">
                <a:solidFill>
                  <a:srgbClr val="44546A"/>
                </a:solidFill>
                <a:latin typeface="Constantia" panose="02030602050306030303" pitchFamily="18" charset="0"/>
              </a:rPr>
              <a:t> board members permitted to go on inspection trips provided that board members do not discuss a matter that may go before their board but this does not apply to boards with “ultimate decision-making authority.”  Safest course of action is to visit the site separately so as to avoid an inadvertent violation.</a:t>
            </a:r>
          </a:p>
          <a:p>
            <a:pPr marL="0" indent="0" algn="ctr">
              <a:buNone/>
            </a:pPr>
            <a:endParaRPr lang="en-US" sz="4000" dirty="0">
              <a:latin typeface="Constantia" panose="02030602050306030303" pitchFamily="18" charset="0"/>
            </a:endParaRPr>
          </a:p>
        </p:txBody>
      </p:sp>
      <p:sp>
        <p:nvSpPr>
          <p:cNvPr id="4" name="Title 3">
            <a:extLst>
              <a:ext uri="{FF2B5EF4-FFF2-40B4-BE49-F238E27FC236}">
                <a16:creationId xmlns:a16="http://schemas.microsoft.com/office/drawing/2014/main" id="{C674035D-30D1-4D3C-AA5B-4E9FC1C47252}"/>
              </a:ext>
            </a:extLst>
          </p:cNvPr>
          <p:cNvSpPr txBox="1">
            <a:spLocks/>
          </p:cNvSpPr>
          <p:nvPr/>
        </p:nvSpPr>
        <p:spPr>
          <a:xfrm>
            <a:off x="3733800" y="152401"/>
            <a:ext cx="4546532" cy="1002983"/>
          </a:xfrm>
          <a:prstGeom prst="rect">
            <a:avLst/>
          </a:prstGeom>
          <a:ln w="12700">
            <a:miter lim="400000"/>
          </a:ln>
        </p:spPr>
        <p:txBody>
          <a:bodyPr vert="horz" lIns="0" tIns="0" rIns="0" bIns="0" rtlCol="0" anchor="b">
            <a:noAutofit/>
          </a:bodyPr>
          <a:lstStyle>
            <a:lvl1pPr algn="l" defTabSz="914400" rtl="0" eaLnBrk="1" latinLnBrk="0" hangingPunct="1">
              <a:lnSpc>
                <a:spcPct val="90000"/>
              </a:lnSpc>
              <a:spcBef>
                <a:spcPct val="0"/>
              </a:spcBef>
              <a:buNone/>
              <a:defRPr lang="en-PH" sz="2848" kern="1200" cap="small" spc="200" dirty="0">
                <a:solidFill>
                  <a:srgbClr val="486C44"/>
                </a:solidFill>
                <a:latin typeface="+mj-lt"/>
                <a:ea typeface="+mj-ea"/>
                <a:cs typeface="+mj-cs"/>
                <a:sym typeface="Times New Roman"/>
              </a:defRPr>
            </a:lvl1pPr>
          </a:lstStyle>
          <a:p>
            <a:pPr algn="ctr">
              <a:defRPr/>
            </a:pPr>
            <a:r>
              <a:rPr lang="en-US" sz="4000" dirty="0">
                <a:latin typeface="Calibri Light" panose="020F0302020204030204"/>
              </a:rPr>
              <a:t>Open to the public</a:t>
            </a:r>
          </a:p>
        </p:txBody>
      </p:sp>
    </p:spTree>
    <p:extLst>
      <p:ext uri="{BB962C8B-B14F-4D97-AF65-F5344CB8AC3E}">
        <p14:creationId xmlns:p14="http://schemas.microsoft.com/office/powerpoint/2010/main" val="1618040657"/>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a:spcBef>
                <a:spcPts val="527"/>
              </a:spcBef>
              <a:defRPr/>
            </a:pPr>
            <a:r>
              <a:rPr lang="en-US" sz="1688" dirty="0">
                <a:solidFill>
                  <a:prstClr val="black"/>
                </a:solidFill>
                <a:latin typeface="Constantia" panose="02030602050306030303" pitchFamily="18" charset="0"/>
              </a:rPr>
              <a:t>“</a:t>
            </a:r>
            <a:r>
              <a:rPr lang="en-US" sz="2400" dirty="0">
                <a:solidFill>
                  <a:srgbClr val="44546A"/>
                </a:solidFill>
                <a:latin typeface="Constantia" panose="02030602050306030303" pitchFamily="18" charset="0"/>
              </a:rPr>
              <a:t>Reasonable notice” required – what is reasonable depends on facts and board involved.</a:t>
            </a:r>
          </a:p>
          <a:p>
            <a:pPr>
              <a:spcBef>
                <a:spcPts val="527"/>
              </a:spcBef>
              <a:defRPr/>
            </a:pPr>
            <a:endParaRPr lang="en-US" sz="2400" dirty="0">
              <a:solidFill>
                <a:srgbClr val="44546A"/>
              </a:solidFill>
              <a:latin typeface="Constantia" panose="02030602050306030303" pitchFamily="18" charset="0"/>
            </a:endParaRPr>
          </a:p>
          <a:p>
            <a:pPr>
              <a:spcBef>
                <a:spcPts val="527"/>
              </a:spcBef>
              <a:buFont typeface="Arial" charset="0"/>
              <a:buChar char="•"/>
              <a:defRPr/>
            </a:pPr>
            <a:r>
              <a:rPr lang="en-US" sz="2400" dirty="0">
                <a:solidFill>
                  <a:srgbClr val="44546A"/>
                </a:solidFill>
                <a:latin typeface="Constantia" panose="02030602050306030303" pitchFamily="18" charset="0"/>
              </a:rPr>
              <a:t>Notice should contain time and place and general subjects to be discussed or agenda, if available.</a:t>
            </a:r>
          </a:p>
          <a:p>
            <a:pPr>
              <a:spcBef>
                <a:spcPts val="527"/>
              </a:spcBef>
              <a:buFont typeface="Arial" charset="0"/>
              <a:buChar char="•"/>
              <a:defRPr/>
            </a:pPr>
            <a:endParaRPr lang="en-US" sz="2400" dirty="0">
              <a:solidFill>
                <a:srgbClr val="44546A"/>
              </a:solidFill>
              <a:latin typeface="Constantia" panose="02030602050306030303" pitchFamily="18" charset="0"/>
            </a:endParaRPr>
          </a:p>
          <a:p>
            <a:pPr>
              <a:spcBef>
                <a:spcPts val="527"/>
              </a:spcBef>
              <a:buFont typeface="Arial" charset="0"/>
              <a:buChar char="•"/>
              <a:defRPr/>
            </a:pPr>
            <a:r>
              <a:rPr lang="en-US" sz="2400" dirty="0">
                <a:solidFill>
                  <a:srgbClr val="44546A"/>
                </a:solidFill>
                <a:latin typeface="Constantia" panose="02030602050306030303" pitchFamily="18" charset="0"/>
              </a:rPr>
              <a:t>Should be posted in designated public area and on webpage.</a:t>
            </a:r>
          </a:p>
          <a:p>
            <a:pPr>
              <a:spcBef>
                <a:spcPts val="527"/>
              </a:spcBef>
              <a:buFont typeface="Arial" charset="0"/>
              <a:buChar char="•"/>
              <a:defRPr/>
            </a:pPr>
            <a:endParaRPr lang="en-US" sz="2400" dirty="0">
              <a:solidFill>
                <a:srgbClr val="44546A"/>
              </a:solidFill>
              <a:latin typeface="Constantia" panose="02030602050306030303" pitchFamily="18" charset="0"/>
            </a:endParaRPr>
          </a:p>
          <a:p>
            <a:pPr>
              <a:spcBef>
                <a:spcPts val="527"/>
              </a:spcBef>
              <a:buFont typeface="Arial" charset="0"/>
              <a:buChar char="•"/>
              <a:defRPr/>
            </a:pPr>
            <a:r>
              <a:rPr lang="en-US" sz="2400" dirty="0">
                <a:solidFill>
                  <a:srgbClr val="44546A"/>
                </a:solidFill>
                <a:latin typeface="Constantia" panose="02030602050306030303" pitchFamily="18" charset="0"/>
              </a:rPr>
              <a:t>For matters of great public importance, consider providing notice in newspaper of general circulation.</a:t>
            </a:r>
            <a:endParaRPr lang="en-PH" sz="2400" dirty="0">
              <a:solidFill>
                <a:srgbClr val="44546A"/>
              </a:solidFill>
              <a:latin typeface="Constantia" panose="02030602050306030303" pitchFamily="18" charset="0"/>
            </a:endParaRPr>
          </a:p>
          <a:p>
            <a:pPr marL="0" indent="0" algn="ctr">
              <a:buNone/>
            </a:pPr>
            <a:endParaRPr lang="en-US" sz="4000" dirty="0">
              <a:latin typeface="Constantia" panose="02030602050306030303" pitchFamily="18" charset="0"/>
            </a:endParaRPr>
          </a:p>
        </p:txBody>
      </p:sp>
      <p:sp>
        <p:nvSpPr>
          <p:cNvPr id="4" name="Title 3">
            <a:extLst>
              <a:ext uri="{FF2B5EF4-FFF2-40B4-BE49-F238E27FC236}">
                <a16:creationId xmlns:a16="http://schemas.microsoft.com/office/drawing/2014/main" id="{C02F8FBD-4C4E-4366-80BF-679E38520006}"/>
              </a:ext>
            </a:extLst>
          </p:cNvPr>
          <p:cNvSpPr txBox="1">
            <a:spLocks/>
          </p:cNvSpPr>
          <p:nvPr/>
        </p:nvSpPr>
        <p:spPr>
          <a:xfrm>
            <a:off x="3644266" y="152401"/>
            <a:ext cx="4903469" cy="1002983"/>
          </a:xfrm>
          <a:prstGeom prst="rect">
            <a:avLst/>
          </a:prstGeom>
          <a:ln w="12700">
            <a:miter lim="400000"/>
          </a:ln>
        </p:spPr>
        <p:txBody>
          <a:bodyPr vert="horz" lIns="0" tIns="0" rIns="0" bIns="0" rtlCol="0" anchor="b">
            <a:noAutofit/>
          </a:bodyPr>
          <a:lstStyle>
            <a:lvl1pPr algn="l" defTabSz="914400" rtl="0" eaLnBrk="1" latinLnBrk="0" hangingPunct="1">
              <a:lnSpc>
                <a:spcPct val="90000"/>
              </a:lnSpc>
              <a:spcBef>
                <a:spcPct val="0"/>
              </a:spcBef>
              <a:buNone/>
              <a:defRPr lang="en-PH" sz="2848" kern="1200" cap="small" spc="200" dirty="0">
                <a:solidFill>
                  <a:srgbClr val="486C44"/>
                </a:solidFill>
                <a:latin typeface="+mj-lt"/>
                <a:ea typeface="+mj-ea"/>
                <a:cs typeface="+mj-cs"/>
                <a:sym typeface="Times New Roman"/>
              </a:defRPr>
            </a:lvl1pPr>
          </a:lstStyle>
          <a:p>
            <a:pPr algn="ctr">
              <a:defRPr/>
            </a:pPr>
            <a:r>
              <a:rPr lang="en-US" sz="4000" dirty="0">
                <a:latin typeface="Calibri Light" panose="020F0302020204030204"/>
              </a:rPr>
              <a:t>Notice Requirement</a:t>
            </a:r>
          </a:p>
        </p:txBody>
      </p:sp>
    </p:spTree>
    <p:extLst>
      <p:ext uri="{BB962C8B-B14F-4D97-AF65-F5344CB8AC3E}">
        <p14:creationId xmlns:p14="http://schemas.microsoft.com/office/powerpoint/2010/main" val="1545600175"/>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fontScale="92500" lnSpcReduction="10000"/>
          </a:bodyPr>
          <a:lstStyle/>
          <a:p>
            <a:pPr>
              <a:buFont typeface="Arial" charset="0"/>
              <a:buChar char="•"/>
              <a:defRPr/>
            </a:pPr>
            <a:r>
              <a:rPr lang="en-US" dirty="0">
                <a:latin typeface="Constantia" panose="02030602050306030303" pitchFamily="18" charset="0"/>
              </a:rPr>
              <a:t>The use of the term "minutes" in Section 286.011, </a:t>
            </a:r>
            <a:r>
              <a:rPr lang="en-US" dirty="0" err="1">
                <a:latin typeface="Constantia" panose="02030602050306030303" pitchFamily="18" charset="0"/>
              </a:rPr>
              <a:t>F.S</a:t>
            </a:r>
            <a:r>
              <a:rPr lang="en-US" dirty="0">
                <a:latin typeface="Constantia" panose="02030602050306030303" pitchFamily="18" charset="0"/>
              </a:rPr>
              <a:t>., contemplates </a:t>
            </a:r>
            <a:r>
              <a:rPr lang="en-US" b="1" dirty="0">
                <a:latin typeface="Constantia" panose="02030602050306030303" pitchFamily="18" charset="0"/>
              </a:rPr>
              <a:t>a brief summary or series of brief notes or memoranda reflecting the events of the meeting.</a:t>
            </a:r>
          </a:p>
          <a:p>
            <a:pPr lvl="1">
              <a:buFont typeface="Arial" charset="0"/>
              <a:buChar char="–"/>
              <a:defRPr/>
            </a:pPr>
            <a:r>
              <a:rPr lang="en-US" sz="1371" b="1" dirty="0">
                <a:latin typeface="Constantia" panose="02030602050306030303" pitchFamily="18" charset="0"/>
              </a:rPr>
              <a:t>AGO 82-47. </a:t>
            </a:r>
            <a:endParaRPr lang="en-US" sz="1371" dirty="0">
              <a:latin typeface="Constantia" panose="02030602050306030303" pitchFamily="18" charset="0"/>
            </a:endParaRPr>
          </a:p>
          <a:p>
            <a:pPr>
              <a:buFont typeface="Arial" charset="0"/>
              <a:buChar char="•"/>
              <a:defRPr/>
            </a:pPr>
            <a:r>
              <a:rPr lang="en-US" dirty="0">
                <a:latin typeface="Constantia" panose="02030602050306030303" pitchFamily="18" charset="0"/>
              </a:rPr>
              <a:t>An agency is not prohibited from using a written transcript of the meeting as the minutes, if it chooses to do so. </a:t>
            </a:r>
          </a:p>
          <a:p>
            <a:pPr lvl="1">
              <a:buFont typeface="Arial" charset="0"/>
              <a:buChar char="–"/>
              <a:defRPr/>
            </a:pPr>
            <a:r>
              <a:rPr lang="en-US" sz="1371" b="1" dirty="0">
                <a:latin typeface="Constantia" panose="02030602050306030303" pitchFamily="18" charset="0"/>
              </a:rPr>
              <a:t>Inf. Op. to </a:t>
            </a:r>
            <a:r>
              <a:rPr lang="en-US" sz="1371" b="1" dirty="0" err="1">
                <a:latin typeface="Constantia" panose="02030602050306030303" pitchFamily="18" charset="0"/>
              </a:rPr>
              <a:t>Fulwider</a:t>
            </a:r>
            <a:r>
              <a:rPr lang="en-US" sz="1371" b="1" dirty="0">
                <a:latin typeface="Constantia" panose="02030602050306030303" pitchFamily="18" charset="0"/>
              </a:rPr>
              <a:t>, June 14, 1993.</a:t>
            </a:r>
          </a:p>
          <a:p>
            <a:pPr>
              <a:defRPr/>
            </a:pPr>
            <a:r>
              <a:rPr lang="en-US" dirty="0">
                <a:latin typeface="Constantia" panose="02030602050306030303" pitchFamily="18" charset="0"/>
              </a:rPr>
              <a:t>Board meetings may be recorded but minutes must still be taken.</a:t>
            </a:r>
          </a:p>
          <a:p>
            <a:pPr>
              <a:defRPr/>
            </a:pPr>
            <a:r>
              <a:rPr lang="en-US" dirty="0">
                <a:latin typeface="Constantia" panose="02030602050306030303" pitchFamily="18" charset="0"/>
              </a:rPr>
              <a:t>- </a:t>
            </a:r>
            <a:r>
              <a:rPr lang="en-PH" sz="1371" b="1" dirty="0">
                <a:latin typeface="Constantia" panose="02030602050306030303" pitchFamily="18" charset="0"/>
              </a:rPr>
              <a:t>AGO 75-45</a:t>
            </a:r>
          </a:p>
          <a:p>
            <a:r>
              <a:rPr lang="en-PH" dirty="0">
                <a:latin typeface="Constantia" panose="02030602050306030303" pitchFamily="18" charset="0"/>
              </a:rPr>
              <a:t>“Promptly recorded and open to public inspection” means “its plain and ordinary course.”</a:t>
            </a:r>
          </a:p>
          <a:p>
            <a:pPr marL="0" indent="0">
              <a:buNone/>
            </a:pPr>
            <a:r>
              <a:rPr lang="en-PH" dirty="0">
                <a:latin typeface="Constantia" panose="02030602050306030303" pitchFamily="18" charset="0"/>
              </a:rPr>
              <a:t>	</a:t>
            </a:r>
            <a:r>
              <a:rPr lang="en-PH" sz="1371" dirty="0">
                <a:latin typeface="Constantia" panose="02030602050306030303" pitchFamily="18" charset="0"/>
              </a:rPr>
              <a:t>- </a:t>
            </a:r>
            <a:r>
              <a:rPr lang="en-PH" sz="1371" b="1" dirty="0">
                <a:latin typeface="Constantia" panose="02030602050306030303" pitchFamily="18" charset="0"/>
              </a:rPr>
              <a:t>Inf. Op. to Board of Trustees, January 27, 2009</a:t>
            </a:r>
          </a:p>
          <a:p>
            <a:r>
              <a:rPr lang="en-PH" dirty="0">
                <a:latin typeface="Constantia" panose="02030602050306030303" pitchFamily="18" charset="0"/>
              </a:rPr>
              <a:t>Minutes are public record when the person responsible for preparing the minutes has performed the duty even if not officially approved by the board.</a:t>
            </a:r>
          </a:p>
          <a:p>
            <a:pPr marL="0" indent="0">
              <a:buNone/>
            </a:pPr>
            <a:r>
              <a:rPr lang="en-PH" b="1" dirty="0">
                <a:latin typeface="Constantia" panose="02030602050306030303" pitchFamily="18" charset="0"/>
              </a:rPr>
              <a:t>	</a:t>
            </a:r>
            <a:r>
              <a:rPr lang="en-PH" sz="1371" b="1" dirty="0">
                <a:latin typeface="Constantia" panose="02030602050306030303" pitchFamily="18" charset="0"/>
              </a:rPr>
              <a:t>- AGO 91-26</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993E839D-9C4C-45A9-83DC-C4A25D69B7D5}"/>
              </a:ext>
            </a:extLst>
          </p:cNvPr>
          <p:cNvSpPr/>
          <p:nvPr/>
        </p:nvSpPr>
        <p:spPr>
          <a:xfrm>
            <a:off x="5029200" y="609600"/>
            <a:ext cx="1974900" cy="707886"/>
          </a:xfrm>
          <a:prstGeom prst="rect">
            <a:avLst/>
          </a:prstGeom>
        </p:spPr>
        <p:txBody>
          <a:bodyPr wrap="none">
            <a:spAutoFit/>
          </a:bodyPr>
          <a:lstStyle/>
          <a:p>
            <a:pPr>
              <a:defRPr/>
            </a:pPr>
            <a:r>
              <a:rPr lang="en-PH" sz="4000" kern="0" cap="small" spc="200" dirty="0">
                <a:solidFill>
                  <a:srgbClr val="486C44"/>
                </a:solidFill>
                <a:latin typeface="Calibri Light" panose="020F0302020204030204"/>
                <a:ea typeface="+mj-ea"/>
                <a:cs typeface="+mj-cs"/>
                <a:sym typeface="Times New Roman"/>
              </a:rPr>
              <a:t>Minutes</a:t>
            </a:r>
            <a:endParaRPr lang="en-US" sz="2800" kern="0" dirty="0">
              <a:solidFill>
                <a:sysClr val="windowText" lastClr="000000"/>
              </a:solidFill>
            </a:endParaRPr>
          </a:p>
        </p:txBody>
      </p:sp>
    </p:spTree>
    <p:extLst>
      <p:ext uri="{BB962C8B-B14F-4D97-AF65-F5344CB8AC3E}">
        <p14:creationId xmlns:p14="http://schemas.microsoft.com/office/powerpoint/2010/main" val="2625723301"/>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r>
              <a:rPr lang="en-US" sz="2400" b="1" dirty="0">
                <a:latin typeface="Constantia" panose="02030602050306030303" pitchFamily="18" charset="0"/>
              </a:rPr>
              <a:t>“</a:t>
            </a:r>
            <a:r>
              <a:rPr lang="en-US" sz="2400" dirty="0">
                <a:latin typeface="Constantia" panose="02030602050306030303" pitchFamily="18" charset="0"/>
              </a:rPr>
              <a:t>any board or commission of any state agency or authority or of any agency or authority of any county, municipal corporation, or political subdivision”</a:t>
            </a:r>
          </a:p>
          <a:p>
            <a:endParaRPr lang="en-US" sz="2400" b="1" dirty="0">
              <a:latin typeface="Constantia" panose="02030602050306030303" pitchFamily="18" charset="0"/>
            </a:endParaRPr>
          </a:p>
          <a:p>
            <a:pPr>
              <a:lnSpc>
                <a:spcPct val="80000"/>
              </a:lnSpc>
              <a:defRPr/>
            </a:pPr>
            <a:r>
              <a:rPr lang="en-US" sz="2400" dirty="0">
                <a:latin typeface="Constantia" panose="02030602050306030303" pitchFamily="18" charset="0"/>
              </a:rPr>
              <a:t>equally applicable to elected and appointed boards or commissions</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705D923D-C8A7-4727-A940-E0233E3824BF}"/>
              </a:ext>
            </a:extLst>
          </p:cNvPr>
          <p:cNvSpPr/>
          <p:nvPr/>
        </p:nvSpPr>
        <p:spPr>
          <a:xfrm>
            <a:off x="3657600" y="381000"/>
            <a:ext cx="5181600" cy="1077218"/>
          </a:xfrm>
          <a:prstGeom prst="rect">
            <a:avLst/>
          </a:prstGeom>
        </p:spPr>
        <p:txBody>
          <a:bodyPr wrap="square">
            <a:spAutoFit/>
          </a:bodyPr>
          <a:lstStyle/>
          <a:p>
            <a:pPr algn="ctr">
              <a:defRPr/>
            </a:pPr>
            <a:r>
              <a:rPr lang="en-US" sz="3200" kern="0" cap="small" spc="200" dirty="0">
                <a:solidFill>
                  <a:srgbClr val="486C44"/>
                </a:solidFill>
                <a:latin typeface="Calibri Light" panose="020F0302020204030204"/>
                <a:ea typeface="+mj-ea"/>
                <a:cs typeface="+mj-cs"/>
                <a:sym typeface="Times New Roman"/>
              </a:rPr>
              <a:t>What Government bodies are covered?</a:t>
            </a:r>
            <a:endParaRPr lang="en-US" sz="2000" kern="0" dirty="0">
              <a:solidFill>
                <a:sysClr val="windowText" lastClr="000000"/>
              </a:solidFill>
            </a:endParaRPr>
          </a:p>
        </p:txBody>
      </p:sp>
    </p:spTree>
    <p:extLst>
      <p:ext uri="{BB962C8B-B14F-4D97-AF65-F5344CB8AC3E}">
        <p14:creationId xmlns:p14="http://schemas.microsoft.com/office/powerpoint/2010/main" val="2087213048"/>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158C26-B162-400E-AE39-0F2950109871}"/>
              </a:ext>
            </a:extLst>
          </p:cNvPr>
          <p:cNvSpPr>
            <a:spLocks noGrp="1"/>
          </p:cNvSpPr>
          <p:nvPr>
            <p:ph type="body" sz="quarter" idx="10"/>
          </p:nvPr>
        </p:nvSpPr>
        <p:spPr/>
        <p:txBody>
          <a:bodyPr>
            <a:normAutofit/>
          </a:bodyPr>
          <a:lstStyle/>
          <a:p>
            <a:pPr>
              <a:lnSpc>
                <a:spcPct val="80000"/>
              </a:lnSpc>
              <a:buFont typeface="Arial" charset="0"/>
              <a:buChar char="•"/>
              <a:defRPr/>
            </a:pPr>
            <a:r>
              <a:rPr lang="en-US" sz="1600" dirty="0">
                <a:latin typeface="Constantia" panose="02030602050306030303" pitchFamily="18" charset="0"/>
              </a:rPr>
              <a:t>Sunshine Law extends to the discussions and deliberations as well as formal action taken by a public board. </a:t>
            </a:r>
          </a:p>
          <a:p>
            <a:pPr marL="0" indent="0">
              <a:lnSpc>
                <a:spcPct val="80000"/>
              </a:lnSpc>
              <a:buNone/>
              <a:defRPr/>
            </a:pPr>
            <a:endParaRPr lang="en-US" sz="1600" dirty="0">
              <a:latin typeface="Constantia" panose="02030602050306030303" pitchFamily="18" charset="0"/>
            </a:endParaRPr>
          </a:p>
          <a:p>
            <a:pPr>
              <a:lnSpc>
                <a:spcPct val="80000"/>
              </a:lnSpc>
              <a:buFont typeface="Arial" charset="0"/>
              <a:buChar char="•"/>
              <a:defRPr/>
            </a:pPr>
            <a:r>
              <a:rPr lang="en-US" sz="1600" dirty="0">
                <a:latin typeface="Constantia" panose="02030602050306030303" pitchFamily="18" charset="0"/>
              </a:rPr>
              <a:t>There is </a:t>
            </a:r>
            <a:r>
              <a:rPr lang="en-US" sz="1600" b="1" dirty="0">
                <a:latin typeface="Constantia" panose="02030602050306030303" pitchFamily="18" charset="0"/>
              </a:rPr>
              <a:t>no requirement that a quorum be present for a meeting of members of a public board to be subject to section 286.011. </a:t>
            </a:r>
            <a:r>
              <a:rPr lang="en-US" sz="1600" dirty="0">
                <a:latin typeface="Constantia" panose="02030602050306030303" pitchFamily="18" charset="0"/>
              </a:rPr>
              <a:t>The law is applicable to any gathering, whether formal or casual, of two or more members of the same board to discuss some matter on which foreseeable action will be taken by the public board.</a:t>
            </a:r>
          </a:p>
          <a:p>
            <a:pPr lvl="1">
              <a:lnSpc>
                <a:spcPct val="80000"/>
              </a:lnSpc>
              <a:buFont typeface="Arial" charset="0"/>
              <a:buChar char="–"/>
              <a:defRPr/>
            </a:pPr>
            <a:r>
              <a:rPr lang="en-US" sz="1600" b="1" i="1" dirty="0">
                <a:latin typeface="Constantia" panose="02030602050306030303" pitchFamily="18" charset="0"/>
              </a:rPr>
              <a:t>Hough v. Stembridge</a:t>
            </a:r>
            <a:r>
              <a:rPr lang="en-US" sz="1600" b="1" dirty="0">
                <a:latin typeface="Constantia" panose="02030602050306030303" pitchFamily="18" charset="0"/>
              </a:rPr>
              <a:t>, 278 So. </a:t>
            </a:r>
            <a:r>
              <a:rPr lang="en-US" sz="1600" b="1" dirty="0" err="1">
                <a:latin typeface="Constantia" panose="02030602050306030303" pitchFamily="18" charset="0"/>
              </a:rPr>
              <a:t>2d</a:t>
            </a:r>
            <a:r>
              <a:rPr lang="en-US" sz="1600" b="1" dirty="0">
                <a:latin typeface="Constantia" panose="02030602050306030303" pitchFamily="18" charset="0"/>
              </a:rPr>
              <a:t> 288 (Fla. </a:t>
            </a:r>
            <a:r>
              <a:rPr lang="en-US" sz="1600" b="1" dirty="0" err="1">
                <a:latin typeface="Constantia" panose="02030602050306030303" pitchFamily="18" charset="0"/>
              </a:rPr>
              <a:t>3d</a:t>
            </a:r>
            <a:r>
              <a:rPr lang="en-US" sz="1600" b="1" dirty="0">
                <a:latin typeface="Constantia" panose="02030602050306030303" pitchFamily="18" charset="0"/>
              </a:rPr>
              <a:t> </a:t>
            </a:r>
            <a:r>
              <a:rPr lang="en-US" sz="1600" b="1" dirty="0" err="1">
                <a:latin typeface="Constantia" panose="02030602050306030303" pitchFamily="18" charset="0"/>
              </a:rPr>
              <a:t>DCA</a:t>
            </a:r>
            <a:r>
              <a:rPr lang="en-US" sz="1600" b="1" dirty="0">
                <a:latin typeface="Constantia" panose="02030602050306030303" pitchFamily="18" charset="0"/>
              </a:rPr>
              <a:t> 1973).</a:t>
            </a:r>
            <a:r>
              <a:rPr lang="en-US" sz="1600" dirty="0">
                <a:latin typeface="Constantia" panose="02030602050306030303" pitchFamily="18" charset="0"/>
              </a:rPr>
              <a:t> </a:t>
            </a:r>
          </a:p>
          <a:p>
            <a:pPr marL="234396" lvl="1" indent="0">
              <a:lnSpc>
                <a:spcPct val="80000"/>
              </a:lnSpc>
              <a:buNone/>
              <a:defRPr/>
            </a:pPr>
            <a:endParaRPr lang="en-US" sz="1600" dirty="0">
              <a:latin typeface="Constantia" panose="02030602050306030303" pitchFamily="18" charset="0"/>
            </a:endParaRPr>
          </a:p>
          <a:p>
            <a:pPr>
              <a:lnSpc>
                <a:spcPct val="80000"/>
              </a:lnSpc>
              <a:buFont typeface="Arial" charset="0"/>
              <a:buChar char="•"/>
              <a:defRPr/>
            </a:pPr>
            <a:r>
              <a:rPr lang="en-US" sz="1600" dirty="0">
                <a:latin typeface="Constantia" panose="02030602050306030303" pitchFamily="18" charset="0"/>
              </a:rPr>
              <a:t>The term “meeting” extends to e-mail correspondence, as well as meetings conducted over electronic media, such as Facebook, if the exchange or discussion concerns matters that foreseeably will come before the board for official action </a:t>
            </a:r>
          </a:p>
          <a:p>
            <a:pPr lvl="1">
              <a:lnSpc>
                <a:spcPct val="80000"/>
              </a:lnSpc>
              <a:buFont typeface="Arial" charset="0"/>
              <a:buChar char="–"/>
              <a:defRPr/>
            </a:pPr>
            <a:r>
              <a:rPr lang="en-US" sz="1600" b="1" i="1" dirty="0">
                <a:latin typeface="Constantia" panose="02030602050306030303" pitchFamily="18" charset="0"/>
              </a:rPr>
              <a:t>State v. Childers,</a:t>
            </a:r>
            <a:r>
              <a:rPr lang="en-US" sz="1600" b="1" dirty="0">
                <a:latin typeface="Constantia" panose="02030602050306030303" pitchFamily="18" charset="0"/>
              </a:rPr>
              <a:t> No. 02-21939-MMC; 02-21940-</a:t>
            </a:r>
            <a:r>
              <a:rPr lang="en-US" sz="1600" b="1" dirty="0" err="1">
                <a:latin typeface="Constantia" panose="02030602050306030303" pitchFamily="18" charset="0"/>
              </a:rPr>
              <a:t>MMB</a:t>
            </a:r>
            <a:r>
              <a:rPr lang="en-US" sz="1600" b="1" dirty="0">
                <a:latin typeface="Constantia" panose="02030602050306030303" pitchFamily="18" charset="0"/>
              </a:rPr>
              <a:t>; AGO 09-19 </a:t>
            </a:r>
          </a:p>
          <a:p>
            <a:pPr lvl="1">
              <a:lnSpc>
                <a:spcPct val="80000"/>
              </a:lnSpc>
              <a:buFont typeface="Arial" charset="0"/>
              <a:buChar char="–"/>
              <a:defRPr/>
            </a:pPr>
            <a:endParaRPr lang="en-US" sz="1600" b="1" dirty="0">
              <a:latin typeface="Constantia" panose="02030602050306030303" pitchFamily="18" charset="0"/>
            </a:endParaRPr>
          </a:p>
          <a:p>
            <a:r>
              <a:rPr lang="en-US" sz="1600" dirty="0">
                <a:latin typeface="Constantia" panose="02030602050306030303" pitchFamily="18" charset="0"/>
              </a:rPr>
              <a:t>If a board delegates its decision-making authority to a single individual, or a non-board member is being used as a liaison between or to conduct a </a:t>
            </a:r>
            <a:r>
              <a:rPr lang="en-US" sz="1600" i="1" dirty="0">
                <a:latin typeface="Constantia" panose="02030602050306030303" pitchFamily="18" charset="0"/>
              </a:rPr>
              <a:t>de facto</a:t>
            </a:r>
            <a:r>
              <a:rPr lang="en-US" sz="1600" dirty="0">
                <a:latin typeface="Constantia" panose="02030602050306030303" pitchFamily="18" charset="0"/>
              </a:rPr>
              <a:t> meeting of board members, the Sunshine Law may apply.</a:t>
            </a:r>
          </a:p>
          <a:p>
            <a:pPr marL="0" indent="0" algn="ctr">
              <a:buNone/>
            </a:pPr>
            <a:endParaRPr lang="en-US" sz="4000" dirty="0">
              <a:latin typeface="Constantia" panose="02030602050306030303" pitchFamily="18" charset="0"/>
            </a:endParaRPr>
          </a:p>
        </p:txBody>
      </p:sp>
      <p:sp>
        <p:nvSpPr>
          <p:cNvPr id="2" name="Rectangle 1">
            <a:extLst>
              <a:ext uri="{FF2B5EF4-FFF2-40B4-BE49-F238E27FC236}">
                <a16:creationId xmlns:a16="http://schemas.microsoft.com/office/drawing/2014/main" id="{63DC6137-9C22-4EE0-82F8-E97ACB9B029F}"/>
              </a:ext>
            </a:extLst>
          </p:cNvPr>
          <p:cNvSpPr/>
          <p:nvPr/>
        </p:nvSpPr>
        <p:spPr>
          <a:xfrm>
            <a:off x="4191000" y="609601"/>
            <a:ext cx="4003660" cy="646331"/>
          </a:xfrm>
          <a:prstGeom prst="rect">
            <a:avLst/>
          </a:prstGeom>
        </p:spPr>
        <p:txBody>
          <a:bodyPr wrap="none">
            <a:spAutoFit/>
          </a:bodyPr>
          <a:lstStyle/>
          <a:p>
            <a:pPr>
              <a:defRPr/>
            </a:pPr>
            <a:r>
              <a:rPr lang="en-US" sz="3600" kern="0" cap="small" spc="200" dirty="0">
                <a:solidFill>
                  <a:srgbClr val="486C44"/>
                </a:solidFill>
                <a:latin typeface="Calibri Light" panose="020F0302020204030204"/>
                <a:ea typeface="+mj-ea"/>
                <a:cs typeface="+mj-cs"/>
                <a:sym typeface="Times New Roman"/>
              </a:rPr>
              <a:t>What is a meeting?</a:t>
            </a:r>
            <a:endParaRPr lang="en-US" sz="2400" kern="0" dirty="0">
              <a:solidFill>
                <a:sysClr val="windowText" lastClr="000000"/>
              </a:solidFill>
            </a:endParaRPr>
          </a:p>
        </p:txBody>
      </p:sp>
    </p:spTree>
    <p:extLst>
      <p:ext uri="{BB962C8B-B14F-4D97-AF65-F5344CB8AC3E}">
        <p14:creationId xmlns:p14="http://schemas.microsoft.com/office/powerpoint/2010/main" val="171344168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9345</Words>
  <Application>Microsoft Office PowerPoint</Application>
  <PresentationFormat>Widescreen</PresentationFormat>
  <Paragraphs>750</Paragraphs>
  <Slides>133</Slides>
  <Notes>42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133</vt:i4>
      </vt:variant>
    </vt:vector>
  </HeadingPairs>
  <TitlesOfParts>
    <vt:vector size="145" baseType="lpstr">
      <vt:lpstr>Arial</vt:lpstr>
      <vt:lpstr>Arial Black</vt:lpstr>
      <vt:lpstr>Baskerville Old Face</vt:lpstr>
      <vt:lpstr>Calibri</vt:lpstr>
      <vt:lpstr>Calibri Light</vt:lpstr>
      <vt:lpstr>Constantia</vt:lpstr>
      <vt:lpstr>Corbel</vt:lpstr>
      <vt:lpstr>Garamond</vt:lpstr>
      <vt:lpstr>Times New Roman</vt:lpstr>
      <vt:lpstr>Office Theme</vt:lpstr>
      <vt:lpstr>PDF Document</vt:lpstr>
      <vt:lpstr>Acrobat Document</vt:lpstr>
      <vt:lpstr>City of Coral Gables Biennial Boards and Committees Ethics Training</vt:lpstr>
      <vt:lpstr>Welcome</vt:lpstr>
      <vt:lpstr>Introduction &amp; Overview of  the role of the City Attorney</vt:lpstr>
      <vt:lpstr>Robert Thompson, Miami-Dade Commission on Ethics and Public Trust</vt:lpstr>
      <vt:lpstr>CITY OF CORAL GABLES   Ethics Advisory Board Training    Coral Gables, Florida    September 29, 2023 </vt:lpstr>
      <vt:lpstr>PowerPoint Presentation</vt:lpstr>
      <vt:lpstr>  Miami-Dade County Conflict of Interest and Code of Ethics Ordinance Section 2-11.1, Code of Miami Dade County  </vt:lpstr>
      <vt:lpstr>Why the Ethics Commission?</vt:lpstr>
      <vt:lpstr>I’m a member of a Coral Gables Board.  What does the County have to do with me?</vt:lpstr>
      <vt:lpstr>Why the County Ethics Code?  Sec. 2-11.39.2, County Code</vt:lpstr>
      <vt:lpstr> “Advisory Personnel”  Section 2-11.1.(b)(4), Code of Ethics </vt:lpstr>
      <vt:lpstr>Practice Tip &amp; Preferences: Please ask before you act</vt:lpstr>
      <vt:lpstr>The Code of Ethics:  Administered and Interpreted by the Commission on Ethics &amp;  the State Attorney’s Office has Concurrent Jurisdiction</vt:lpstr>
      <vt:lpstr>Gifts</vt:lpstr>
      <vt:lpstr>PowerPoint Presentation</vt:lpstr>
      <vt:lpstr>Four Basic Rules: Easy to Follow  </vt:lpstr>
      <vt:lpstr>Gifts Miami -Dade Ethics Code Sec. 2-11.1(e) </vt:lpstr>
      <vt:lpstr>Prohibited Gifts  Miami-Dade Ethics Code Sec. 2-11.1(e)(3)</vt:lpstr>
      <vt:lpstr>I knew it was unethical, but I didn’t know it was illegal, too.</vt:lpstr>
      <vt:lpstr>PowerPoint Presentation</vt:lpstr>
      <vt:lpstr>Exploitation of Official Position</vt:lpstr>
      <vt:lpstr>Exploitation of Official Position Prohibited Miami-Dade Ethics Code Section 2-11.1(g)</vt:lpstr>
      <vt:lpstr>Confidential Information Sec. 2-11.1 (h), County Ethics Code</vt:lpstr>
      <vt:lpstr>Official Action Directly or Indirectly Affecting a Business in Which Official or Family Member Has a Financial Interest Miami-Dade Ethics Code, Sec. 2-11.1(n)</vt:lpstr>
      <vt:lpstr>Financial Conflicts of Interest</vt:lpstr>
      <vt:lpstr>The financial conflict of interest provisions are like peeling back layer, after layer of an onion. </vt:lpstr>
      <vt:lpstr>     So, pause and another       “Four” to remember</vt:lpstr>
      <vt:lpstr> Prohibition on Transacting Business with Local Government  Miami-Dade Ethics Code 2-11.1(c)(1) and (d) </vt:lpstr>
      <vt:lpstr>Limited Exception for Board Members Sec. 2-11.1(c)(3), Ethics Code</vt:lpstr>
      <vt:lpstr>Prohibited Investments Miami-Dade Ethics Code, Sec. 2-11.1 (l)</vt:lpstr>
      <vt:lpstr>Acquiring financial interest  Miami-Dade Ethics Code, Sec. 2-11(o)</vt:lpstr>
      <vt:lpstr>  Prohibition on Recommending Professional Services Miami-Dade Ethics Code, Sec. 2-11.1(p)  </vt:lpstr>
      <vt:lpstr>Compulsory Disclosure Miami-Dade Ethics Code, Section 2-11.1(f)</vt:lpstr>
      <vt:lpstr>Outside Employment  </vt:lpstr>
      <vt:lpstr> Prohibition on Conflicting Employment Miami-Dade Ethics Code, Sec. 2-11.1(j) </vt:lpstr>
      <vt:lpstr>Certain Appearances and Payment Prohibited Miami-Dade Ethics Code, Sec. 2-11.1(m)</vt:lpstr>
      <vt:lpstr>Voting Conflicts</vt:lpstr>
      <vt:lpstr>Voting Conflicts Sec. 2-11.1 (v), County Ethics Code</vt:lpstr>
      <vt:lpstr>Voting Conflicts Best advice on what you should do:</vt:lpstr>
      <vt:lpstr> Remember:  You Gotta Vote even if you are grumpy.  Section 286.012, Florida Statutes </vt:lpstr>
      <vt:lpstr>Cone of Silence</vt:lpstr>
      <vt:lpstr>PowerPoint Presentation</vt:lpstr>
      <vt:lpstr>  Cone of Silence Ethics Code Section 2-11.1(t)   </vt:lpstr>
      <vt:lpstr>Cone of Silence:  Purpose</vt:lpstr>
      <vt:lpstr> Penalty provisions </vt:lpstr>
      <vt:lpstr>Lobbying</vt:lpstr>
      <vt:lpstr>Lobbying  Section 2-11.1(s), Miami-Dade Code</vt:lpstr>
      <vt:lpstr>Practice Tip</vt:lpstr>
      <vt:lpstr>But I’m not a lobbyist, why should I care?</vt:lpstr>
      <vt:lpstr>Citizens’ Bill of Rights</vt:lpstr>
      <vt:lpstr>Citizens’ Bill of Rights Miami-Dade Home Rule Charter, May 1957</vt:lpstr>
      <vt:lpstr>Guarantees All Citizens:</vt:lpstr>
      <vt:lpstr>  Public Record 2016 Miami-Dade County Referendum   </vt:lpstr>
      <vt:lpstr>On behalf of the Commission on Ethics   </vt:lpstr>
      <vt:lpstr>All Done </vt:lpstr>
      <vt:lpstr>Public Records  Gustavo Ceballos,  Assistant City Attorney &amp;  City Prosecutor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Disclosures  Gustavo Ceballos,  Assistant City Attorney &amp;  City Prosecutor</vt:lpstr>
      <vt:lpstr>PowerPoint Presentation</vt:lpstr>
      <vt:lpstr>Who has to file?</vt:lpstr>
      <vt:lpstr>PowerPoint Presentation</vt:lpstr>
      <vt:lpstr>PowerPoint Presentation</vt:lpstr>
      <vt:lpstr>PowerPoint Presentation</vt:lpstr>
      <vt:lpstr>Coral Gables Ethics Code, Government in the Sunshine, Quasi-Judicial Proceedings  Cristina M. Suárez, City Attorney</vt:lpstr>
      <vt:lpstr>PowerPoint Presentation</vt:lpstr>
      <vt:lpstr>Prohibited Investments Sec. 2-11.1(L), Miami-Dade Code Sec. 2-294, Coral Gables Code</vt:lpstr>
      <vt:lpstr>Who is “Immediate Family?”</vt:lpstr>
      <vt:lpstr>Gifts Sec. 2-11.1(e), Miami-Dade Code Sec. 2-289, Coral Gables Code</vt:lpstr>
      <vt:lpstr>What is not a gift? Sec. 2-11.1(e), Miami-Dade Code Sec. 2-289(b), Coral Gables Code</vt:lpstr>
      <vt:lpstr>Gift Disclosure Sec. 2-11.1(e)(4), Miami-Dade Code Sec. 2-289(d), Coral Gables Code</vt:lpstr>
      <vt:lpstr>Exploitation of Official Position  Sec. 2-11.1(g), Miami-Dade Code Sec. 2-290, Coral Gables Code</vt:lpstr>
      <vt:lpstr>Confidential Information Sec. 2-11.1(h), Miami-Dade Code Sec. 2-291, Coral Gables Code</vt:lpstr>
      <vt:lpstr>Appearances Sec. 2-11.1(m)(2), Miami-Dade Code Sec. 2-295, Coral Gables Code</vt:lpstr>
      <vt:lpstr>Actions Prohibited when Financial Interests Involved Sec. 2-11.1(n), Miami-Dade Code Sec. 2-296, Coral Gables Code</vt:lpstr>
      <vt:lpstr>Lobbyists (City) Sec. 2-305,Coral Gables Code</vt:lpstr>
      <vt:lpstr>Lobbyists (City) Cont.</vt:lpstr>
      <vt:lpstr>Lobbyist Registration  Sec. 2-305(b), Coral Gables Code</vt:lpstr>
      <vt:lpstr>Conflicting Employment Sec. 2-292, Coral Gables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Quasi-Judicial Boards</vt:lpstr>
      <vt:lpstr>Test to Determine whether board is sitting in a quasi-judicial capacity</vt:lpstr>
      <vt:lpstr>Quasi-Judicial Proceedings</vt:lpstr>
      <vt:lpstr>Requirements of Quasi-Judicial Proceedings</vt:lpstr>
      <vt:lpstr>What is an Ex-Parte Communication?</vt:lpstr>
      <vt:lpstr>Inadvertent Ex-Parte Communications</vt:lpstr>
      <vt:lpstr>What is not a prohibited ex-parte communication?</vt:lpstr>
      <vt:lpstr>Rules of Procedure  Stephanie Throckmorton,  Deputy City Attorney</vt:lpstr>
      <vt:lpstr>PowerPoint Presentation</vt:lpstr>
      <vt:lpstr>Robert’s Rules of Order, Newly Revised</vt:lpstr>
      <vt:lpstr>Parliamentarian</vt:lpstr>
      <vt:lpstr>Quorum</vt:lpstr>
      <vt:lpstr>Quorum</vt:lpstr>
      <vt:lpstr>Quorum</vt:lpstr>
      <vt:lpstr>Quorum</vt:lpstr>
      <vt:lpstr>Conduct of Business</vt:lpstr>
      <vt:lpstr>Conduct of Business</vt:lpstr>
      <vt:lpstr>Conduct of Business</vt:lpstr>
      <vt:lpstr>Conduct of Business</vt:lpstr>
      <vt:lpstr>Rules of Debate</vt:lpstr>
      <vt:lpstr>Rules of Debate</vt:lpstr>
      <vt:lpstr>Rules of Debate</vt:lpstr>
      <vt:lpstr>Rules of Debate</vt:lpstr>
      <vt:lpstr>Civility Code</vt:lpstr>
      <vt:lpstr>Civility Code</vt:lpstr>
      <vt:lpstr>Voting</vt:lpstr>
      <vt:lpstr>Voting</vt:lpstr>
      <vt:lpstr>Motions for Reconsideration</vt:lpstr>
      <vt:lpstr>Adjournment</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Coral Gables Biennial Boards and Committees Ethics Training</dc:title>
  <dc:creator>Throckmorton, Stephanie</dc:creator>
  <cp:lastModifiedBy>Throckmorton, Stephanie</cp:lastModifiedBy>
  <cp:revision>8</cp:revision>
  <dcterms:created xsi:type="dcterms:W3CDTF">2023-09-28T13:53:20Z</dcterms:created>
  <dcterms:modified xsi:type="dcterms:W3CDTF">2023-09-28T19:46:56Z</dcterms:modified>
</cp:coreProperties>
</file>